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diagrams/data1.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1.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diagrams/drawing2.xml" ContentType="application/vnd.ms-office.drawingml.diagramDrawing+xml"/>
  <Override PartName="/ppt/diagrams/colors2.xml" ContentType="application/vnd.openxmlformats-officedocument.drawingml.diagramColors+xml"/>
  <Override PartName="/ppt/diagrams/layout2.xml" ContentType="application/vnd.openxmlformats-officedocument.drawingml.diagramLayout+xml"/>
  <Override PartName="/ppt/diagrams/quickStyle2.xml" ContentType="application/vnd.openxmlformats-officedocument.drawingml.diagramStyle+xml"/>
  <Override PartName="/ppt/diagrams/drawing1.xml" ContentType="application/vnd.ms-office.drawingml.diagramDrawing+xml"/>
  <Override PartName="/ppt/diagrams/layout1.xml" ContentType="application/vnd.openxmlformats-officedocument.drawingml.diagramLayout+xml"/>
  <Override PartName="/ppt/diagrams/colors1.xml" ContentType="application/vnd.openxmlformats-officedocument.drawingml.diagramColors+xml"/>
  <Override PartName="/ppt/diagrams/quickStyle1.xml" ContentType="application/vnd.openxmlformats-officedocument.drawingml.diagramStyl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80" r:id="rId4"/>
    <p:sldId id="281" r:id="rId5"/>
    <p:sldId id="282" r:id="rId6"/>
    <p:sldId id="283" r:id="rId7"/>
    <p:sldId id="285" r:id="rId8"/>
    <p:sldId id="286" r:id="rId9"/>
    <p:sldId id="287" r:id="rId10"/>
    <p:sldId id="288" r:id="rId11"/>
    <p:sldId id="289" r:id="rId12"/>
    <p:sldId id="261" r:id="rId13"/>
    <p:sldId id="290" r:id="rId14"/>
    <p:sldId id="268" r:id="rId15"/>
    <p:sldId id="274"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31"/>
  </p:normalViewPr>
  <p:slideViewPr>
    <p:cSldViewPr>
      <p:cViewPr varScale="1">
        <p:scale>
          <a:sx n="68" d="100"/>
          <a:sy n="68" d="100"/>
        </p:scale>
        <p:origin x="-1334" y="-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diagrams/_rels/data2.xml.rels><?xml version="1.0" encoding="UTF-8" standalone="yes"?>
<Relationships xmlns="http://schemas.openxmlformats.org/package/2006/relationships"><Relationship Id="rId8" Type="http://schemas.openxmlformats.org/officeDocument/2006/relationships/hyperlink" Target="Governance%20Committee/Forms%20-%20Scope%20of%20Board%20Authority.doc" TargetMode="External"/><Relationship Id="rId3" Type="http://schemas.openxmlformats.org/officeDocument/2006/relationships/hyperlink" Target="Audit%20Committee/Forms%20-%20Corporate%20Governance%20-%20Audit%20Committee%20Calendar%20(by%20Month).doc" TargetMode="External"/><Relationship Id="rId7" Type="http://schemas.openxmlformats.org/officeDocument/2006/relationships/hyperlink" Target="Governance%20Committee/Forms%20-%20Statement%20of%20Board%20Expectations.doc" TargetMode="External"/><Relationship Id="rId2" Type="http://schemas.openxmlformats.org/officeDocument/2006/relationships/hyperlink" Target="Governance%20Committee/Forms%20-%20Board%20Governance%20-%20Sample%20Risk%20Calendar.doc" TargetMode="External"/><Relationship Id="rId1" Type="http://schemas.openxmlformats.org/officeDocument/2006/relationships/hyperlink" Target="Code%20of%20Regulations/Forms%20-%20Ohio%20%20Code%20of%20Regulations.doc" TargetMode="External"/><Relationship Id="rId6" Type="http://schemas.openxmlformats.org/officeDocument/2006/relationships/hyperlink" Target="Governance%20Committee/Great%20Lakes%20Cheese%20-%20Governance%20Committee%20Charter%20(Annotated).doc" TargetMode="External"/><Relationship Id="rId5" Type="http://schemas.openxmlformats.org/officeDocument/2006/relationships/hyperlink" Target="Audit%20Committee/Forms%20-%20Corporate%20Governance%20-%20Audit%20Committee%20Charter.doc" TargetMode="External"/><Relationship Id="rId10" Type="http://schemas.openxmlformats.org/officeDocument/2006/relationships/hyperlink" Target="Code%20of%20Regulations/Forms%20-%20Corporate%20Governance%20-%20Model%20Indemnification.pptx" TargetMode="External"/><Relationship Id="rId4" Type="http://schemas.openxmlformats.org/officeDocument/2006/relationships/hyperlink" Target="Code%20of%20Conduct/Forms%20-%20Code%20of%20Conduct%20-%20General.doc" TargetMode="External"/><Relationship Id="rId9" Type="http://schemas.openxmlformats.org/officeDocument/2006/relationships/hyperlink" Target="Governance%20Committee/Form%20-%20Corporate%20Governance%20-%20New%20Director%20Search%20Process%202016.pptx"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D54C49-5B1A-4E89-80FA-684E9559A312}" type="doc">
      <dgm:prSet loTypeId="urn:diagrams.loki3.com/BracketList+Icon" loCatId="list" qsTypeId="urn:microsoft.com/office/officeart/2005/8/quickstyle/simple1" qsCatId="simple" csTypeId="urn:microsoft.com/office/officeart/2005/8/colors/colorful1" csCatId="colorful" phldr="1"/>
      <dgm:spPr/>
      <dgm:t>
        <a:bodyPr/>
        <a:lstStyle/>
        <a:p>
          <a:endParaRPr lang="en-US"/>
        </a:p>
      </dgm:t>
    </dgm:pt>
    <dgm:pt modelId="{7A91BC64-0E8C-4086-86E5-922C5EFB72A7}">
      <dgm:prSet phldrT="[Text]"/>
      <dgm:spPr/>
      <dgm:t>
        <a:bodyPr/>
        <a:lstStyle/>
        <a:p>
          <a:endParaRPr lang="en-US" dirty="0"/>
        </a:p>
      </dgm:t>
    </dgm:pt>
    <dgm:pt modelId="{28F83835-B0CA-4493-B7F7-881D5821466F}" type="parTrans" cxnId="{5E538970-3814-4404-B300-9AD9C9B143D0}">
      <dgm:prSet/>
      <dgm:spPr/>
      <dgm:t>
        <a:bodyPr/>
        <a:lstStyle/>
        <a:p>
          <a:endParaRPr lang="en-US"/>
        </a:p>
      </dgm:t>
    </dgm:pt>
    <dgm:pt modelId="{635812D0-9D96-44D5-94E4-58FC5AC53056}" type="sibTrans" cxnId="{5E538970-3814-4404-B300-9AD9C9B143D0}">
      <dgm:prSet/>
      <dgm:spPr/>
      <dgm:t>
        <a:bodyPr/>
        <a:lstStyle/>
        <a:p>
          <a:endParaRPr lang="en-US"/>
        </a:p>
      </dgm:t>
    </dgm:pt>
    <dgm:pt modelId="{597D8E69-8D25-47D7-BD63-3A7E39FA4359}">
      <dgm:prSet phldrT="[Text]" custT="1"/>
      <dgm:spPr/>
      <dgm:t>
        <a:bodyPr/>
        <a:lstStyle/>
        <a:p>
          <a:r>
            <a:rPr lang="en-US" sz="1800" dirty="0" smtClean="0"/>
            <a:t>Why does it matter?  </a:t>
          </a:r>
          <a:endParaRPr lang="en-US" sz="1800" dirty="0"/>
        </a:p>
      </dgm:t>
    </dgm:pt>
    <dgm:pt modelId="{92411E24-FF56-491B-A328-328361672367}" type="parTrans" cxnId="{E590B822-A0F8-4BC4-8F54-6E6BECEBF4DE}">
      <dgm:prSet/>
      <dgm:spPr/>
      <dgm:t>
        <a:bodyPr/>
        <a:lstStyle/>
        <a:p>
          <a:endParaRPr lang="en-US"/>
        </a:p>
      </dgm:t>
    </dgm:pt>
    <dgm:pt modelId="{8AD9296A-2D16-478A-9AD9-A5BF22DA46EA}" type="sibTrans" cxnId="{E590B822-A0F8-4BC4-8F54-6E6BECEBF4DE}">
      <dgm:prSet/>
      <dgm:spPr/>
      <dgm:t>
        <a:bodyPr/>
        <a:lstStyle/>
        <a:p>
          <a:endParaRPr lang="en-US"/>
        </a:p>
      </dgm:t>
    </dgm:pt>
    <dgm:pt modelId="{12770022-25DA-45CF-BB09-5A86BF9C7658}">
      <dgm:prSet phldrT="[Text]"/>
      <dgm:spPr/>
      <dgm:t>
        <a:bodyPr/>
        <a:lstStyle/>
        <a:p>
          <a:endParaRPr lang="en-US" sz="2000" dirty="0"/>
        </a:p>
      </dgm:t>
    </dgm:pt>
    <dgm:pt modelId="{B783D2D9-A3AF-4270-8AF2-6A4B54312FDC}" type="parTrans" cxnId="{8EC3ACAA-E4CD-411A-BB14-8883B9928F3E}">
      <dgm:prSet/>
      <dgm:spPr/>
      <dgm:t>
        <a:bodyPr/>
        <a:lstStyle/>
        <a:p>
          <a:endParaRPr lang="en-US"/>
        </a:p>
      </dgm:t>
    </dgm:pt>
    <dgm:pt modelId="{0607348E-2F99-4C3C-A11A-D55867C31F8F}" type="sibTrans" cxnId="{8EC3ACAA-E4CD-411A-BB14-8883B9928F3E}">
      <dgm:prSet/>
      <dgm:spPr/>
      <dgm:t>
        <a:bodyPr/>
        <a:lstStyle/>
        <a:p>
          <a:endParaRPr lang="en-US"/>
        </a:p>
      </dgm:t>
    </dgm:pt>
    <dgm:pt modelId="{7BF6C2B6-5949-4B7D-8C70-56972F645CCD}">
      <dgm:prSet/>
      <dgm:spPr/>
      <dgm:t>
        <a:bodyPr/>
        <a:lstStyle/>
        <a:p>
          <a:endParaRPr lang="en-US" dirty="0"/>
        </a:p>
      </dgm:t>
    </dgm:pt>
    <dgm:pt modelId="{ADCAF35E-7454-4356-AA15-D09CB22659E5}" type="parTrans" cxnId="{0C237854-593E-4B37-ADAE-2C2328E837CB}">
      <dgm:prSet/>
      <dgm:spPr/>
      <dgm:t>
        <a:bodyPr/>
        <a:lstStyle/>
        <a:p>
          <a:endParaRPr lang="en-US"/>
        </a:p>
      </dgm:t>
    </dgm:pt>
    <dgm:pt modelId="{72048CC5-4BB9-4CB8-B0A1-7664419374CE}" type="sibTrans" cxnId="{0C237854-593E-4B37-ADAE-2C2328E837CB}">
      <dgm:prSet/>
      <dgm:spPr/>
      <dgm:t>
        <a:bodyPr/>
        <a:lstStyle/>
        <a:p>
          <a:endParaRPr lang="en-US"/>
        </a:p>
      </dgm:t>
    </dgm:pt>
    <dgm:pt modelId="{57E4E7F3-289B-42DF-B19C-C5353526EFE2}">
      <dgm:prSet custT="1"/>
      <dgm:spPr/>
      <dgm:t>
        <a:bodyPr/>
        <a:lstStyle/>
        <a:p>
          <a:r>
            <a:rPr lang="en-US" sz="1800" dirty="0" smtClean="0"/>
            <a:t>Most Regulations contain a mandatory indemnification provision of directors and officers. </a:t>
          </a:r>
          <a:endParaRPr lang="en-US" sz="1800" dirty="0"/>
        </a:p>
      </dgm:t>
    </dgm:pt>
    <dgm:pt modelId="{F6AB1F9B-F20B-4041-9A16-C53E3DE99500}" type="parTrans" cxnId="{5279ACA7-CFF9-4C95-8C4D-A6476F486DE0}">
      <dgm:prSet/>
      <dgm:spPr/>
      <dgm:t>
        <a:bodyPr/>
        <a:lstStyle/>
        <a:p>
          <a:endParaRPr lang="en-US"/>
        </a:p>
      </dgm:t>
    </dgm:pt>
    <dgm:pt modelId="{62D0ABAE-38A6-44C1-82EB-F10D0BA5E719}" type="sibTrans" cxnId="{5279ACA7-CFF9-4C95-8C4D-A6476F486DE0}">
      <dgm:prSet/>
      <dgm:spPr/>
      <dgm:t>
        <a:bodyPr/>
        <a:lstStyle/>
        <a:p>
          <a:endParaRPr lang="en-US"/>
        </a:p>
      </dgm:t>
    </dgm:pt>
    <dgm:pt modelId="{62774A50-72D3-4635-A616-7A4EE06B8307}">
      <dgm:prSet custT="1"/>
      <dgm:spPr/>
      <dgm:t>
        <a:bodyPr/>
        <a:lstStyle/>
        <a:p>
          <a:r>
            <a:rPr lang="en-US" sz="1800" b="1" dirty="0" smtClean="0"/>
            <a:t>1701.64 Officers - authority and removal.</a:t>
          </a:r>
          <a:endParaRPr lang="en-US" sz="1800" b="1" dirty="0"/>
        </a:p>
      </dgm:t>
    </dgm:pt>
    <dgm:pt modelId="{217EAE87-4994-49C2-9872-B29552BBCC2D}" type="parTrans" cxnId="{E701C695-B768-4605-9AC6-6C8E760445F2}">
      <dgm:prSet/>
      <dgm:spPr/>
      <dgm:t>
        <a:bodyPr/>
        <a:lstStyle/>
        <a:p>
          <a:endParaRPr lang="en-US"/>
        </a:p>
      </dgm:t>
    </dgm:pt>
    <dgm:pt modelId="{3E043775-48F9-4E7B-AC84-EAA0DA300F73}" type="sibTrans" cxnId="{E701C695-B768-4605-9AC6-6C8E760445F2}">
      <dgm:prSet/>
      <dgm:spPr/>
      <dgm:t>
        <a:bodyPr/>
        <a:lstStyle/>
        <a:p>
          <a:endParaRPr lang="en-US"/>
        </a:p>
      </dgm:t>
    </dgm:pt>
    <dgm:pt modelId="{332FA9BB-D2D0-4FD5-95CF-568B1800534D}">
      <dgm:prSet custT="1"/>
      <dgm:spPr/>
      <dgm:t>
        <a:bodyPr/>
        <a:lstStyle/>
        <a:p>
          <a:r>
            <a:rPr lang="en-US" sz="1800" dirty="0" smtClean="0"/>
            <a:t>(A) </a:t>
          </a:r>
          <a:r>
            <a:rPr lang="en-US" sz="1800" b="1" dirty="0" smtClean="0"/>
            <a:t>The officers of a corporation shall consist of a president, a secretary, a treasurer</a:t>
          </a:r>
          <a:r>
            <a:rPr lang="en-US" sz="1800" dirty="0" smtClean="0"/>
            <a:t>, and, if desired, a chairman of the board, one or more vice-presidents, and such other officers and assistant officers as may be deemed necessary. </a:t>
          </a:r>
          <a:r>
            <a:rPr lang="en-US" sz="1800" b="1" dirty="0" smtClean="0"/>
            <a:t>The officers shall be elected by the directors. . .</a:t>
          </a:r>
          <a:endParaRPr lang="en-US" sz="1800" dirty="0"/>
        </a:p>
      </dgm:t>
    </dgm:pt>
    <dgm:pt modelId="{7843B310-58D1-4264-87AB-D9E030B44CD0}" type="parTrans" cxnId="{E7AF52FF-0FA6-4846-A35C-DD69FC21A225}">
      <dgm:prSet/>
      <dgm:spPr/>
      <dgm:t>
        <a:bodyPr/>
        <a:lstStyle/>
        <a:p>
          <a:endParaRPr lang="en-US"/>
        </a:p>
      </dgm:t>
    </dgm:pt>
    <dgm:pt modelId="{ACDF7755-8801-4BB7-955F-FFE5A77EB3B7}" type="sibTrans" cxnId="{E7AF52FF-0FA6-4846-A35C-DD69FC21A225}">
      <dgm:prSet/>
      <dgm:spPr/>
      <dgm:t>
        <a:bodyPr/>
        <a:lstStyle/>
        <a:p>
          <a:endParaRPr lang="en-US"/>
        </a:p>
      </dgm:t>
    </dgm:pt>
    <dgm:pt modelId="{E86A045E-375A-48E6-AE24-54E5AEC3A30E}" type="pres">
      <dgm:prSet presAssocID="{1FD54C49-5B1A-4E89-80FA-684E9559A312}" presName="Name0" presStyleCnt="0">
        <dgm:presLayoutVars>
          <dgm:dir/>
          <dgm:animLvl val="lvl"/>
          <dgm:resizeHandles val="exact"/>
        </dgm:presLayoutVars>
      </dgm:prSet>
      <dgm:spPr/>
      <dgm:t>
        <a:bodyPr/>
        <a:lstStyle/>
        <a:p>
          <a:endParaRPr lang="en-US"/>
        </a:p>
      </dgm:t>
    </dgm:pt>
    <dgm:pt modelId="{0F43BA4A-D1B6-4008-A96F-37CCEDCA4640}" type="pres">
      <dgm:prSet presAssocID="{7A91BC64-0E8C-4086-86E5-922C5EFB72A7}" presName="linNode" presStyleCnt="0"/>
      <dgm:spPr/>
      <dgm:t>
        <a:bodyPr/>
        <a:lstStyle/>
        <a:p>
          <a:endParaRPr lang="en-US"/>
        </a:p>
      </dgm:t>
    </dgm:pt>
    <dgm:pt modelId="{03341727-A2CF-4C22-9A26-2F5B3D4AE70F}" type="pres">
      <dgm:prSet presAssocID="{7A91BC64-0E8C-4086-86E5-922C5EFB72A7}" presName="parTx" presStyleLbl="revTx" presStyleIdx="0" presStyleCnt="3">
        <dgm:presLayoutVars>
          <dgm:chMax val="1"/>
          <dgm:bulletEnabled val="1"/>
        </dgm:presLayoutVars>
      </dgm:prSet>
      <dgm:spPr/>
      <dgm:t>
        <a:bodyPr/>
        <a:lstStyle/>
        <a:p>
          <a:endParaRPr lang="en-US"/>
        </a:p>
      </dgm:t>
    </dgm:pt>
    <dgm:pt modelId="{CFBCB112-FE95-4CA0-B408-520B15A80A52}" type="pres">
      <dgm:prSet presAssocID="{7A91BC64-0E8C-4086-86E5-922C5EFB72A7}" presName="bracket" presStyleLbl="parChTrans1D1" presStyleIdx="0" presStyleCnt="3" custScaleX="91852" custScaleY="111483" custLinFactNeighborX="12627" custLinFactNeighborY="-35820"/>
      <dgm:spPr/>
      <dgm:t>
        <a:bodyPr/>
        <a:lstStyle/>
        <a:p>
          <a:endParaRPr lang="en-US"/>
        </a:p>
      </dgm:t>
    </dgm:pt>
    <dgm:pt modelId="{1F9459CF-7C02-4483-B0AB-946B6810CBAD}" type="pres">
      <dgm:prSet presAssocID="{7A91BC64-0E8C-4086-86E5-922C5EFB72A7}" presName="spH" presStyleCnt="0"/>
      <dgm:spPr/>
      <dgm:t>
        <a:bodyPr/>
        <a:lstStyle/>
        <a:p>
          <a:endParaRPr lang="en-US"/>
        </a:p>
      </dgm:t>
    </dgm:pt>
    <dgm:pt modelId="{986B060C-BC0D-4D8F-AC12-10E7E82613BC}" type="pres">
      <dgm:prSet presAssocID="{635812D0-9D96-44D5-94E4-58FC5AC53056}" presName="spV" presStyleCnt="0"/>
      <dgm:spPr/>
      <dgm:t>
        <a:bodyPr/>
        <a:lstStyle/>
        <a:p>
          <a:endParaRPr lang="en-US"/>
        </a:p>
      </dgm:t>
    </dgm:pt>
    <dgm:pt modelId="{AF5D1AF2-B268-4B32-83E2-12EB16C14658}" type="pres">
      <dgm:prSet presAssocID="{597D8E69-8D25-47D7-BD63-3A7E39FA4359}" presName="linNode" presStyleCnt="0"/>
      <dgm:spPr/>
      <dgm:t>
        <a:bodyPr/>
        <a:lstStyle/>
        <a:p>
          <a:endParaRPr lang="en-US"/>
        </a:p>
      </dgm:t>
    </dgm:pt>
    <dgm:pt modelId="{2150815A-7842-479C-A9B5-29B775300E29}" type="pres">
      <dgm:prSet presAssocID="{597D8E69-8D25-47D7-BD63-3A7E39FA4359}" presName="parTx" presStyleLbl="revTx" presStyleIdx="1" presStyleCnt="3" custLinFactY="68533" custLinFactNeighborY="100000">
        <dgm:presLayoutVars>
          <dgm:chMax val="1"/>
          <dgm:bulletEnabled val="1"/>
        </dgm:presLayoutVars>
      </dgm:prSet>
      <dgm:spPr/>
      <dgm:t>
        <a:bodyPr/>
        <a:lstStyle/>
        <a:p>
          <a:endParaRPr lang="en-US"/>
        </a:p>
      </dgm:t>
    </dgm:pt>
    <dgm:pt modelId="{0EB5D541-8FAB-4A24-8A1C-05E174B23DEA}" type="pres">
      <dgm:prSet presAssocID="{597D8E69-8D25-47D7-BD63-3A7E39FA4359}" presName="bracket" presStyleLbl="parChTrans1D1" presStyleIdx="1" presStyleCnt="3"/>
      <dgm:spPr/>
      <dgm:t>
        <a:bodyPr/>
        <a:lstStyle/>
        <a:p>
          <a:endParaRPr lang="en-US"/>
        </a:p>
      </dgm:t>
    </dgm:pt>
    <dgm:pt modelId="{774357E2-4ABA-428A-9F32-F57864B7EE9D}" type="pres">
      <dgm:prSet presAssocID="{597D8E69-8D25-47D7-BD63-3A7E39FA4359}" presName="spH" presStyleCnt="0"/>
      <dgm:spPr/>
      <dgm:t>
        <a:bodyPr/>
        <a:lstStyle/>
        <a:p>
          <a:endParaRPr lang="en-US"/>
        </a:p>
      </dgm:t>
    </dgm:pt>
    <dgm:pt modelId="{CFF5AB39-9150-4B19-B088-342217D1A829}" type="pres">
      <dgm:prSet presAssocID="{597D8E69-8D25-47D7-BD63-3A7E39FA4359}" presName="desTx" presStyleLbl="node1" presStyleIdx="0" presStyleCnt="2">
        <dgm:presLayoutVars>
          <dgm:bulletEnabled val="1"/>
        </dgm:presLayoutVars>
      </dgm:prSet>
      <dgm:spPr/>
      <dgm:t>
        <a:bodyPr/>
        <a:lstStyle/>
        <a:p>
          <a:endParaRPr lang="en-US"/>
        </a:p>
      </dgm:t>
    </dgm:pt>
    <dgm:pt modelId="{62503646-7A87-4BE9-A4C8-00ECB0D0D75D}" type="pres">
      <dgm:prSet presAssocID="{8AD9296A-2D16-478A-9AD9-A5BF22DA46EA}" presName="spV" presStyleCnt="0"/>
      <dgm:spPr/>
      <dgm:t>
        <a:bodyPr/>
        <a:lstStyle/>
        <a:p>
          <a:endParaRPr lang="en-US"/>
        </a:p>
      </dgm:t>
    </dgm:pt>
    <dgm:pt modelId="{27B22AB5-699A-453C-8AC3-304C84932C18}" type="pres">
      <dgm:prSet presAssocID="{7BF6C2B6-5949-4B7D-8C70-56972F645CCD}" presName="linNode" presStyleCnt="0"/>
      <dgm:spPr/>
      <dgm:t>
        <a:bodyPr/>
        <a:lstStyle/>
        <a:p>
          <a:endParaRPr lang="en-US"/>
        </a:p>
      </dgm:t>
    </dgm:pt>
    <dgm:pt modelId="{58CEE5FC-667F-4A28-9607-F9C4F694FD01}" type="pres">
      <dgm:prSet presAssocID="{7BF6C2B6-5949-4B7D-8C70-56972F645CCD}" presName="parTx" presStyleLbl="revTx" presStyleIdx="2" presStyleCnt="3">
        <dgm:presLayoutVars>
          <dgm:chMax val="1"/>
          <dgm:bulletEnabled val="1"/>
        </dgm:presLayoutVars>
      </dgm:prSet>
      <dgm:spPr/>
      <dgm:t>
        <a:bodyPr/>
        <a:lstStyle/>
        <a:p>
          <a:endParaRPr lang="en-US"/>
        </a:p>
      </dgm:t>
    </dgm:pt>
    <dgm:pt modelId="{37DA5781-3789-414B-B8F0-0CB7708E6FD7}" type="pres">
      <dgm:prSet presAssocID="{7BF6C2B6-5949-4B7D-8C70-56972F645CCD}" presName="bracket" presStyleLbl="parChTrans1D1" presStyleIdx="2" presStyleCnt="3"/>
      <dgm:spPr/>
      <dgm:t>
        <a:bodyPr/>
        <a:lstStyle/>
        <a:p>
          <a:endParaRPr lang="en-US"/>
        </a:p>
      </dgm:t>
    </dgm:pt>
    <dgm:pt modelId="{152AD3F1-7BB2-4528-A572-131AA147538A}" type="pres">
      <dgm:prSet presAssocID="{7BF6C2B6-5949-4B7D-8C70-56972F645CCD}" presName="spH" presStyleCnt="0"/>
      <dgm:spPr/>
      <dgm:t>
        <a:bodyPr/>
        <a:lstStyle/>
        <a:p>
          <a:endParaRPr lang="en-US"/>
        </a:p>
      </dgm:t>
    </dgm:pt>
    <dgm:pt modelId="{2DD8202D-F069-4D51-A6B8-E5BE3CFF9D40}" type="pres">
      <dgm:prSet presAssocID="{7BF6C2B6-5949-4B7D-8C70-56972F645CCD}" presName="desTx" presStyleLbl="node1" presStyleIdx="1" presStyleCnt="2" custLinFactNeighborX="-34343" custLinFactNeighborY="-1935">
        <dgm:presLayoutVars>
          <dgm:bulletEnabled val="1"/>
        </dgm:presLayoutVars>
      </dgm:prSet>
      <dgm:spPr/>
      <dgm:t>
        <a:bodyPr/>
        <a:lstStyle/>
        <a:p>
          <a:endParaRPr lang="en-US"/>
        </a:p>
      </dgm:t>
    </dgm:pt>
  </dgm:ptLst>
  <dgm:cxnLst>
    <dgm:cxn modelId="{E590B822-A0F8-4BC4-8F54-6E6BECEBF4DE}" srcId="{1FD54C49-5B1A-4E89-80FA-684E9559A312}" destId="{597D8E69-8D25-47D7-BD63-3A7E39FA4359}" srcOrd="1" destOrd="0" parTransId="{92411E24-FF56-491B-A328-328361672367}" sibTransId="{8AD9296A-2D16-478A-9AD9-A5BF22DA46EA}"/>
    <dgm:cxn modelId="{4B1FCDCC-5F02-4560-871C-57B94178EB88}" type="presOf" srcId="{7A91BC64-0E8C-4086-86E5-922C5EFB72A7}" destId="{03341727-A2CF-4C22-9A26-2F5B3D4AE70F}" srcOrd="0" destOrd="0" presId="urn:diagrams.loki3.com/BracketList+Icon"/>
    <dgm:cxn modelId="{DCF25EDA-2D95-499D-8509-C3999411DF9D}" type="presOf" srcId="{57E4E7F3-289B-42DF-B19C-C5353526EFE2}" destId="{2DD8202D-F069-4D51-A6B8-E5BE3CFF9D40}" srcOrd="0" destOrd="0" presId="urn:diagrams.loki3.com/BracketList+Icon"/>
    <dgm:cxn modelId="{89679A93-428D-48D1-97E2-97CD1BA0C4AC}" type="presOf" srcId="{597D8E69-8D25-47D7-BD63-3A7E39FA4359}" destId="{2150815A-7842-479C-A9B5-29B775300E29}" srcOrd="0" destOrd="0" presId="urn:diagrams.loki3.com/BracketList+Icon"/>
    <dgm:cxn modelId="{E701C695-B768-4605-9AC6-6C8E760445F2}" srcId="{597D8E69-8D25-47D7-BD63-3A7E39FA4359}" destId="{62774A50-72D3-4635-A616-7A4EE06B8307}" srcOrd="1" destOrd="0" parTransId="{217EAE87-4994-49C2-9872-B29552BBCC2D}" sibTransId="{3E043775-48F9-4E7B-AC84-EAA0DA300F73}"/>
    <dgm:cxn modelId="{0C237854-593E-4B37-ADAE-2C2328E837CB}" srcId="{1FD54C49-5B1A-4E89-80FA-684E9559A312}" destId="{7BF6C2B6-5949-4B7D-8C70-56972F645CCD}" srcOrd="2" destOrd="0" parTransId="{ADCAF35E-7454-4356-AA15-D09CB22659E5}" sibTransId="{72048CC5-4BB9-4CB8-B0A1-7664419374CE}"/>
    <dgm:cxn modelId="{E7AF52FF-0FA6-4846-A35C-DD69FC21A225}" srcId="{597D8E69-8D25-47D7-BD63-3A7E39FA4359}" destId="{332FA9BB-D2D0-4FD5-95CF-568B1800534D}" srcOrd="2" destOrd="0" parTransId="{7843B310-58D1-4264-87AB-D9E030B44CD0}" sibTransId="{ACDF7755-8801-4BB7-955F-FFE5A77EB3B7}"/>
    <dgm:cxn modelId="{5E538970-3814-4404-B300-9AD9C9B143D0}" srcId="{1FD54C49-5B1A-4E89-80FA-684E9559A312}" destId="{7A91BC64-0E8C-4086-86E5-922C5EFB72A7}" srcOrd="0" destOrd="0" parTransId="{28F83835-B0CA-4493-B7F7-881D5821466F}" sibTransId="{635812D0-9D96-44D5-94E4-58FC5AC53056}"/>
    <dgm:cxn modelId="{331058F0-0AF4-4763-9716-58E1028923C6}" type="presOf" srcId="{332FA9BB-D2D0-4FD5-95CF-568B1800534D}" destId="{CFF5AB39-9150-4B19-B088-342217D1A829}" srcOrd="0" destOrd="2" presId="urn:diagrams.loki3.com/BracketList+Icon"/>
    <dgm:cxn modelId="{068DBC35-966C-4899-8DF2-123758537A39}" type="presOf" srcId="{1FD54C49-5B1A-4E89-80FA-684E9559A312}" destId="{E86A045E-375A-48E6-AE24-54E5AEC3A30E}" srcOrd="0" destOrd="0" presId="urn:diagrams.loki3.com/BracketList+Icon"/>
    <dgm:cxn modelId="{3C84334C-A2D1-4DB0-B661-60C1265838B4}" type="presOf" srcId="{62774A50-72D3-4635-A616-7A4EE06B8307}" destId="{CFF5AB39-9150-4B19-B088-342217D1A829}" srcOrd="0" destOrd="1" presId="urn:diagrams.loki3.com/BracketList+Icon"/>
    <dgm:cxn modelId="{3564EFBB-6547-4BA8-83D4-AE7A581F3243}" type="presOf" srcId="{7BF6C2B6-5949-4B7D-8C70-56972F645CCD}" destId="{58CEE5FC-667F-4A28-9607-F9C4F694FD01}" srcOrd="0" destOrd="0" presId="urn:diagrams.loki3.com/BracketList+Icon"/>
    <dgm:cxn modelId="{8EC3ACAA-E4CD-411A-BB14-8883B9928F3E}" srcId="{597D8E69-8D25-47D7-BD63-3A7E39FA4359}" destId="{12770022-25DA-45CF-BB09-5A86BF9C7658}" srcOrd="0" destOrd="0" parTransId="{B783D2D9-A3AF-4270-8AF2-6A4B54312FDC}" sibTransId="{0607348E-2F99-4C3C-A11A-D55867C31F8F}"/>
    <dgm:cxn modelId="{5279ACA7-CFF9-4C95-8C4D-A6476F486DE0}" srcId="{7BF6C2B6-5949-4B7D-8C70-56972F645CCD}" destId="{57E4E7F3-289B-42DF-B19C-C5353526EFE2}" srcOrd="0" destOrd="0" parTransId="{F6AB1F9B-F20B-4041-9A16-C53E3DE99500}" sibTransId="{62D0ABAE-38A6-44C1-82EB-F10D0BA5E719}"/>
    <dgm:cxn modelId="{E556F5D4-9A24-4CFC-AD0D-FF11D9FFCBB3}" type="presOf" srcId="{12770022-25DA-45CF-BB09-5A86BF9C7658}" destId="{CFF5AB39-9150-4B19-B088-342217D1A829}" srcOrd="0" destOrd="0" presId="urn:diagrams.loki3.com/BracketList+Icon"/>
    <dgm:cxn modelId="{887CE60F-B53B-4F23-8293-74E0351A007A}" type="presParOf" srcId="{E86A045E-375A-48E6-AE24-54E5AEC3A30E}" destId="{0F43BA4A-D1B6-4008-A96F-37CCEDCA4640}" srcOrd="0" destOrd="0" presId="urn:diagrams.loki3.com/BracketList+Icon"/>
    <dgm:cxn modelId="{BC872435-4FE1-4363-A514-1AC797652B5D}" type="presParOf" srcId="{0F43BA4A-D1B6-4008-A96F-37CCEDCA4640}" destId="{03341727-A2CF-4C22-9A26-2F5B3D4AE70F}" srcOrd="0" destOrd="0" presId="urn:diagrams.loki3.com/BracketList+Icon"/>
    <dgm:cxn modelId="{B72EF0BD-1B0D-48A4-95AE-E9D8E68B0A3D}" type="presParOf" srcId="{0F43BA4A-D1B6-4008-A96F-37CCEDCA4640}" destId="{CFBCB112-FE95-4CA0-B408-520B15A80A52}" srcOrd="1" destOrd="0" presId="urn:diagrams.loki3.com/BracketList+Icon"/>
    <dgm:cxn modelId="{37898976-20FC-4F27-B244-E896E82A77EB}" type="presParOf" srcId="{0F43BA4A-D1B6-4008-A96F-37CCEDCA4640}" destId="{1F9459CF-7C02-4483-B0AB-946B6810CBAD}" srcOrd="2" destOrd="0" presId="urn:diagrams.loki3.com/BracketList+Icon"/>
    <dgm:cxn modelId="{5745B7C1-3F10-4574-A87C-714C2CF3769F}" type="presParOf" srcId="{E86A045E-375A-48E6-AE24-54E5AEC3A30E}" destId="{986B060C-BC0D-4D8F-AC12-10E7E82613BC}" srcOrd="1" destOrd="0" presId="urn:diagrams.loki3.com/BracketList+Icon"/>
    <dgm:cxn modelId="{500A8032-7310-4D87-986A-A706230EC579}" type="presParOf" srcId="{E86A045E-375A-48E6-AE24-54E5AEC3A30E}" destId="{AF5D1AF2-B268-4B32-83E2-12EB16C14658}" srcOrd="2" destOrd="0" presId="urn:diagrams.loki3.com/BracketList+Icon"/>
    <dgm:cxn modelId="{D26BBC64-A42E-478A-99CE-DFDEDB0EDFEA}" type="presParOf" srcId="{AF5D1AF2-B268-4B32-83E2-12EB16C14658}" destId="{2150815A-7842-479C-A9B5-29B775300E29}" srcOrd="0" destOrd="0" presId="urn:diagrams.loki3.com/BracketList+Icon"/>
    <dgm:cxn modelId="{10983B8A-2712-4E43-A29D-F9EE9BB5080E}" type="presParOf" srcId="{AF5D1AF2-B268-4B32-83E2-12EB16C14658}" destId="{0EB5D541-8FAB-4A24-8A1C-05E174B23DEA}" srcOrd="1" destOrd="0" presId="urn:diagrams.loki3.com/BracketList+Icon"/>
    <dgm:cxn modelId="{D7CC0DE0-591E-4102-8705-EDB53132D66D}" type="presParOf" srcId="{AF5D1AF2-B268-4B32-83E2-12EB16C14658}" destId="{774357E2-4ABA-428A-9F32-F57864B7EE9D}" srcOrd="2" destOrd="0" presId="urn:diagrams.loki3.com/BracketList+Icon"/>
    <dgm:cxn modelId="{5F1472EB-BDC4-4B9E-BAE9-69AF162401AD}" type="presParOf" srcId="{AF5D1AF2-B268-4B32-83E2-12EB16C14658}" destId="{CFF5AB39-9150-4B19-B088-342217D1A829}" srcOrd="3" destOrd="0" presId="urn:diagrams.loki3.com/BracketList+Icon"/>
    <dgm:cxn modelId="{A0AB8E96-B712-4108-94D7-0555651D5011}" type="presParOf" srcId="{E86A045E-375A-48E6-AE24-54E5AEC3A30E}" destId="{62503646-7A87-4BE9-A4C8-00ECB0D0D75D}" srcOrd="3" destOrd="0" presId="urn:diagrams.loki3.com/BracketList+Icon"/>
    <dgm:cxn modelId="{255937B8-1457-4A83-9C34-B5D8E343ACB4}" type="presParOf" srcId="{E86A045E-375A-48E6-AE24-54E5AEC3A30E}" destId="{27B22AB5-699A-453C-8AC3-304C84932C18}" srcOrd="4" destOrd="0" presId="urn:diagrams.loki3.com/BracketList+Icon"/>
    <dgm:cxn modelId="{9E841B1A-7010-45E5-9732-7AEB871EC357}" type="presParOf" srcId="{27B22AB5-699A-453C-8AC3-304C84932C18}" destId="{58CEE5FC-667F-4A28-9607-F9C4F694FD01}" srcOrd="0" destOrd="0" presId="urn:diagrams.loki3.com/BracketList+Icon"/>
    <dgm:cxn modelId="{2762609B-C2C4-48A4-8F27-C812A1CDED76}" type="presParOf" srcId="{27B22AB5-699A-453C-8AC3-304C84932C18}" destId="{37DA5781-3789-414B-B8F0-0CB7708E6FD7}" srcOrd="1" destOrd="0" presId="urn:diagrams.loki3.com/BracketList+Icon"/>
    <dgm:cxn modelId="{BAA529AB-8928-4787-9C5E-997A7CD1FEDF}" type="presParOf" srcId="{27B22AB5-699A-453C-8AC3-304C84932C18}" destId="{152AD3F1-7BB2-4528-A572-131AA147538A}" srcOrd="2" destOrd="0" presId="urn:diagrams.loki3.com/BracketList+Icon"/>
    <dgm:cxn modelId="{F9E60D75-5EF4-42AB-861E-418E2299F5D9}" type="presParOf" srcId="{27B22AB5-699A-453C-8AC3-304C84932C18}" destId="{2DD8202D-F069-4D51-A6B8-E5BE3CFF9D40}" srcOrd="3" destOrd="0" presId="urn:diagrams.loki3.com/Bracket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6AD296-A2DC-4BE3-8AB3-123346F517DC}"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en-US"/>
        </a:p>
      </dgm:t>
    </dgm:pt>
    <dgm:pt modelId="{3DE353A5-56A7-499E-B248-98D867FAC05A}">
      <dgm:prSet phldrT="[Text]"/>
      <dgm:spPr/>
      <dgm:t>
        <a:bodyPr/>
        <a:lstStyle/>
        <a:p>
          <a:r>
            <a:rPr lang="en-US" dirty="0" smtClean="0"/>
            <a:t>General </a:t>
          </a:r>
          <a:r>
            <a:rPr lang="en-US" dirty="0"/>
            <a:t>	</a:t>
          </a:r>
        </a:p>
      </dgm:t>
    </dgm:pt>
    <dgm:pt modelId="{D7C2E838-CA92-40F9-AE0B-121C99C07FD4}" type="parTrans" cxnId="{DD273C3E-D182-4650-B3A1-8AE5D933EC0A}">
      <dgm:prSet/>
      <dgm:spPr/>
      <dgm:t>
        <a:bodyPr/>
        <a:lstStyle/>
        <a:p>
          <a:endParaRPr lang="en-US"/>
        </a:p>
      </dgm:t>
    </dgm:pt>
    <dgm:pt modelId="{891B607A-9374-4D83-8EC2-5AE1C04FC7F1}" type="sibTrans" cxnId="{DD273C3E-D182-4650-B3A1-8AE5D933EC0A}">
      <dgm:prSet/>
      <dgm:spPr/>
      <dgm:t>
        <a:bodyPr/>
        <a:lstStyle/>
        <a:p>
          <a:endParaRPr lang="en-US"/>
        </a:p>
      </dgm:t>
    </dgm:pt>
    <dgm:pt modelId="{C61D1F2A-42C0-4A86-9A18-41501E7BB335}">
      <dgm:prSet phldrT="[Text]"/>
      <dgm:spPr/>
      <dgm:t>
        <a:bodyPr/>
        <a:lstStyle/>
        <a:p>
          <a:r>
            <a:rPr lang="en-US" dirty="0" smtClean="0"/>
            <a:t>Code of Regulations (#</a:t>
          </a:r>
          <a:r>
            <a:rPr lang="en-US" b="1" dirty="0" smtClean="0">
              <a:hlinkClick xmlns:r="http://schemas.openxmlformats.org/officeDocument/2006/relationships" r:id="rId1" action="ppaction://hlinkfile"/>
            </a:rPr>
            <a:t>8321560.1</a:t>
          </a:r>
          <a:r>
            <a:rPr lang="en-US" dirty="0" smtClean="0"/>
            <a:t>) </a:t>
          </a:r>
          <a:endParaRPr lang="en-US" dirty="0"/>
        </a:p>
      </dgm:t>
    </dgm:pt>
    <dgm:pt modelId="{0D5F5763-AE12-471C-BFA3-A36D0DD4229A}" type="parTrans" cxnId="{B58C6971-D173-466E-8746-5051B6D97EDD}">
      <dgm:prSet/>
      <dgm:spPr/>
      <dgm:t>
        <a:bodyPr/>
        <a:lstStyle/>
        <a:p>
          <a:endParaRPr lang="en-US"/>
        </a:p>
      </dgm:t>
    </dgm:pt>
    <dgm:pt modelId="{59E7E528-291C-4764-976D-DA25465AB247}" type="sibTrans" cxnId="{B58C6971-D173-466E-8746-5051B6D97EDD}">
      <dgm:prSet/>
      <dgm:spPr/>
      <dgm:t>
        <a:bodyPr/>
        <a:lstStyle/>
        <a:p>
          <a:endParaRPr lang="en-US"/>
        </a:p>
      </dgm:t>
    </dgm:pt>
    <dgm:pt modelId="{CAC6741B-4506-48D7-A799-89496EDF6946}">
      <dgm:prSet phldrT="[Text]"/>
      <dgm:spPr/>
      <dgm:t>
        <a:bodyPr/>
        <a:lstStyle/>
        <a:p>
          <a:r>
            <a:rPr lang="en-US" dirty="0" smtClean="0"/>
            <a:t>Board Committees </a:t>
          </a:r>
          <a:endParaRPr lang="en-US" dirty="0"/>
        </a:p>
      </dgm:t>
    </dgm:pt>
    <dgm:pt modelId="{A32DED2E-3D4D-451A-A566-E6C117164C51}" type="parTrans" cxnId="{8A253770-36D6-406B-8878-7965F8B3554F}">
      <dgm:prSet/>
      <dgm:spPr/>
      <dgm:t>
        <a:bodyPr/>
        <a:lstStyle/>
        <a:p>
          <a:endParaRPr lang="en-US"/>
        </a:p>
      </dgm:t>
    </dgm:pt>
    <dgm:pt modelId="{C1A23E09-FD42-434F-967B-67461A058868}" type="sibTrans" cxnId="{8A253770-36D6-406B-8878-7965F8B3554F}">
      <dgm:prSet/>
      <dgm:spPr/>
      <dgm:t>
        <a:bodyPr/>
        <a:lstStyle/>
        <a:p>
          <a:endParaRPr lang="en-US"/>
        </a:p>
      </dgm:t>
    </dgm:pt>
    <dgm:pt modelId="{46FAD4FB-1AE9-4AA4-BED3-AECE6ADFC6DF}">
      <dgm:prSet phldrT="[Text]"/>
      <dgm:spPr/>
      <dgm:t>
        <a:bodyPr/>
        <a:lstStyle/>
        <a:p>
          <a:r>
            <a:rPr lang="en-US" dirty="0" smtClean="0"/>
            <a:t>Standing Board Agenda aka Board Risk Calendar (#</a:t>
          </a:r>
          <a:r>
            <a:rPr lang="en-US" b="1" dirty="0" smtClean="0">
              <a:hlinkClick xmlns:r="http://schemas.openxmlformats.org/officeDocument/2006/relationships" r:id="rId2" action="ppaction://hlinkfile"/>
            </a:rPr>
            <a:t>6679012.1</a:t>
          </a:r>
          <a:r>
            <a:rPr lang="en-US" dirty="0" smtClean="0"/>
            <a:t>)</a:t>
          </a:r>
          <a:endParaRPr lang="en-US" dirty="0"/>
        </a:p>
      </dgm:t>
    </dgm:pt>
    <dgm:pt modelId="{513913D0-B12C-4473-89B8-5814D3837471}" type="parTrans" cxnId="{6E349A2F-EEBF-4F61-AE24-71A6207CDA3A}">
      <dgm:prSet/>
      <dgm:spPr/>
      <dgm:t>
        <a:bodyPr/>
        <a:lstStyle/>
        <a:p>
          <a:endParaRPr lang="en-US"/>
        </a:p>
      </dgm:t>
    </dgm:pt>
    <dgm:pt modelId="{D5E26C6D-FFC1-44C6-B866-BBBC8B65F0A5}" type="sibTrans" cxnId="{6E349A2F-EEBF-4F61-AE24-71A6207CDA3A}">
      <dgm:prSet/>
      <dgm:spPr/>
      <dgm:t>
        <a:bodyPr/>
        <a:lstStyle/>
        <a:p>
          <a:endParaRPr lang="en-US"/>
        </a:p>
      </dgm:t>
    </dgm:pt>
    <dgm:pt modelId="{1C1088A7-F815-42F1-B62C-99992FD85C67}">
      <dgm:prSet phldrT="[Text]"/>
      <dgm:spPr/>
      <dgm:t>
        <a:bodyPr/>
        <a:lstStyle/>
        <a:p>
          <a:r>
            <a:rPr lang="en-US" dirty="0" smtClean="0"/>
            <a:t>Audit Committee Quarterly Task List (#</a:t>
          </a:r>
          <a:r>
            <a:rPr lang="en-US" b="1" dirty="0" smtClean="0">
              <a:hlinkClick xmlns:r="http://schemas.openxmlformats.org/officeDocument/2006/relationships" r:id="rId3" action="ppaction://hlinkfile"/>
            </a:rPr>
            <a:t>8321534.1</a:t>
          </a:r>
          <a:r>
            <a:rPr lang="en-US" dirty="0" smtClean="0"/>
            <a:t>)</a:t>
          </a:r>
          <a:endParaRPr lang="en-US" dirty="0"/>
        </a:p>
      </dgm:t>
    </dgm:pt>
    <dgm:pt modelId="{8F84A1B4-F9D5-4165-99A8-10C125C2A459}" type="parTrans" cxnId="{9ECDF709-86B7-4547-A747-EF06D32B2862}">
      <dgm:prSet/>
      <dgm:spPr/>
      <dgm:t>
        <a:bodyPr/>
        <a:lstStyle/>
        <a:p>
          <a:endParaRPr lang="en-US"/>
        </a:p>
      </dgm:t>
    </dgm:pt>
    <dgm:pt modelId="{30000E42-34FB-4851-BF5B-A50EB53A4C7C}" type="sibTrans" cxnId="{9ECDF709-86B7-4547-A747-EF06D32B2862}">
      <dgm:prSet/>
      <dgm:spPr/>
      <dgm:t>
        <a:bodyPr/>
        <a:lstStyle/>
        <a:p>
          <a:endParaRPr lang="en-US"/>
        </a:p>
      </dgm:t>
    </dgm:pt>
    <dgm:pt modelId="{0C4C76DB-B54E-465F-935C-CED8DEE829A2}">
      <dgm:prSet phldrT="[Text]"/>
      <dgm:spPr/>
      <dgm:t>
        <a:bodyPr/>
        <a:lstStyle/>
        <a:p>
          <a:r>
            <a:rPr lang="en-US" dirty="0" smtClean="0"/>
            <a:t>Code of Conduct (#</a:t>
          </a:r>
          <a:r>
            <a:rPr lang="en-US" b="1" dirty="0" smtClean="0">
              <a:hlinkClick xmlns:r="http://schemas.openxmlformats.org/officeDocument/2006/relationships" r:id="rId4" action="ppaction://hlinkfile"/>
            </a:rPr>
            <a:t>8321577.1</a:t>
          </a:r>
          <a:r>
            <a:rPr lang="en-US" dirty="0" smtClean="0">
              <a:hlinkClick xmlns:r="http://schemas.openxmlformats.org/officeDocument/2006/relationships" r:id="rId4" action="ppaction://hlinkfile"/>
            </a:rPr>
            <a:t>)</a:t>
          </a:r>
          <a:endParaRPr lang="en-US" dirty="0"/>
        </a:p>
      </dgm:t>
    </dgm:pt>
    <dgm:pt modelId="{FD8AD2E4-AE7A-492D-ACBA-4255047AC5CD}" type="parTrans" cxnId="{8F918033-333E-4B1C-818C-2A420D025DCA}">
      <dgm:prSet/>
      <dgm:spPr/>
      <dgm:t>
        <a:bodyPr/>
        <a:lstStyle/>
        <a:p>
          <a:endParaRPr lang="en-US"/>
        </a:p>
      </dgm:t>
    </dgm:pt>
    <dgm:pt modelId="{CDF57637-EE48-4C46-A548-8CBE293596CA}" type="sibTrans" cxnId="{8F918033-333E-4B1C-818C-2A420D025DCA}">
      <dgm:prSet/>
      <dgm:spPr/>
      <dgm:t>
        <a:bodyPr/>
        <a:lstStyle/>
        <a:p>
          <a:endParaRPr lang="en-US"/>
        </a:p>
      </dgm:t>
    </dgm:pt>
    <dgm:pt modelId="{8C206186-C5E8-4948-9383-00C67EDC95D1}">
      <dgm:prSet phldrT="[Text]"/>
      <dgm:spPr/>
      <dgm:t>
        <a:bodyPr/>
        <a:lstStyle/>
        <a:p>
          <a:r>
            <a:rPr lang="en-US" dirty="0" smtClean="0"/>
            <a:t>Audit Committee Charter (#</a:t>
          </a:r>
          <a:r>
            <a:rPr lang="en-US" b="1" dirty="0" smtClean="0">
              <a:hlinkClick xmlns:r="http://schemas.openxmlformats.org/officeDocument/2006/relationships" r:id="rId5" action="ppaction://hlinkfile"/>
            </a:rPr>
            <a:t>6322832.1</a:t>
          </a:r>
          <a:r>
            <a:rPr lang="en-US" dirty="0" smtClean="0">
              <a:hlinkClick xmlns:r="http://schemas.openxmlformats.org/officeDocument/2006/relationships" r:id="rId5" action="ppaction://hlinkfile"/>
            </a:rPr>
            <a:t>)</a:t>
          </a:r>
          <a:endParaRPr lang="en-US" dirty="0"/>
        </a:p>
      </dgm:t>
    </dgm:pt>
    <dgm:pt modelId="{84719F04-996A-461B-9FE6-2E71079FEC13}" type="parTrans" cxnId="{C1FAC6B2-6645-49DD-B313-3AF6BBA086B5}">
      <dgm:prSet/>
      <dgm:spPr/>
      <dgm:t>
        <a:bodyPr/>
        <a:lstStyle/>
        <a:p>
          <a:endParaRPr lang="en-US"/>
        </a:p>
      </dgm:t>
    </dgm:pt>
    <dgm:pt modelId="{14874F1C-992B-4CC6-A959-3755C5E3B213}" type="sibTrans" cxnId="{C1FAC6B2-6645-49DD-B313-3AF6BBA086B5}">
      <dgm:prSet/>
      <dgm:spPr/>
      <dgm:t>
        <a:bodyPr/>
        <a:lstStyle/>
        <a:p>
          <a:endParaRPr lang="en-US"/>
        </a:p>
      </dgm:t>
    </dgm:pt>
    <dgm:pt modelId="{94D7F48F-5398-469C-B26F-0AABF833A6DC}">
      <dgm:prSet phldrT="[Text]"/>
      <dgm:spPr/>
      <dgm:t>
        <a:bodyPr/>
        <a:lstStyle/>
        <a:p>
          <a:r>
            <a:rPr lang="en-US" dirty="0" smtClean="0"/>
            <a:t>Governance Committee Charter (#</a:t>
          </a:r>
          <a:r>
            <a:rPr lang="en-US" b="1" dirty="0" smtClean="0">
              <a:hlinkClick xmlns:r="http://schemas.openxmlformats.org/officeDocument/2006/relationships" r:id="rId6" action="ppaction://hlinkfile"/>
            </a:rPr>
            <a:t>876777.4</a:t>
          </a:r>
          <a:r>
            <a:rPr lang="en-US" dirty="0" smtClean="0"/>
            <a:t>)  </a:t>
          </a:r>
          <a:endParaRPr lang="en-US" dirty="0"/>
        </a:p>
      </dgm:t>
    </dgm:pt>
    <dgm:pt modelId="{26A1777B-E626-438A-A92D-FB65D6F58272}" type="parTrans" cxnId="{F517DCBA-E49F-4D65-B613-2974AEAA4FFE}">
      <dgm:prSet/>
      <dgm:spPr/>
      <dgm:t>
        <a:bodyPr/>
        <a:lstStyle/>
        <a:p>
          <a:endParaRPr lang="en-US"/>
        </a:p>
      </dgm:t>
    </dgm:pt>
    <dgm:pt modelId="{2A660BEA-6246-4B4F-AD6B-3945CBE57BB7}" type="sibTrans" cxnId="{F517DCBA-E49F-4D65-B613-2974AEAA4FFE}">
      <dgm:prSet/>
      <dgm:spPr/>
      <dgm:t>
        <a:bodyPr/>
        <a:lstStyle/>
        <a:p>
          <a:endParaRPr lang="en-US"/>
        </a:p>
      </dgm:t>
    </dgm:pt>
    <dgm:pt modelId="{6BBDDD26-2D58-4B85-97C3-6AD9D26CB62F}">
      <dgm:prSet phldrT="[Text]"/>
      <dgm:spPr/>
      <dgm:t>
        <a:bodyPr/>
        <a:lstStyle/>
        <a:p>
          <a:r>
            <a:rPr lang="en-US" dirty="0" smtClean="0"/>
            <a:t>Statement of Expectation of Directors (#</a:t>
          </a:r>
          <a:r>
            <a:rPr lang="en-US" b="1" dirty="0" smtClean="0">
              <a:hlinkClick xmlns:r="http://schemas.openxmlformats.org/officeDocument/2006/relationships" r:id="rId7" action="ppaction://hlinkfile"/>
            </a:rPr>
            <a:t>5931074.1</a:t>
          </a:r>
          <a:r>
            <a:rPr lang="en-US" dirty="0" smtClean="0">
              <a:hlinkClick xmlns:r="http://schemas.openxmlformats.org/officeDocument/2006/relationships" r:id="rId7" action="ppaction://hlinkfile"/>
            </a:rPr>
            <a:t>)</a:t>
          </a:r>
          <a:r>
            <a:rPr lang="en-US" dirty="0" smtClean="0"/>
            <a:t>  </a:t>
          </a:r>
          <a:endParaRPr lang="en-US" dirty="0"/>
        </a:p>
      </dgm:t>
    </dgm:pt>
    <dgm:pt modelId="{70D53F5D-3A6B-48ED-8E7D-16B3FA9E3E16}" type="parTrans" cxnId="{2C800331-431A-4740-A032-5E080A701C6A}">
      <dgm:prSet/>
      <dgm:spPr/>
      <dgm:t>
        <a:bodyPr/>
        <a:lstStyle/>
        <a:p>
          <a:endParaRPr lang="en-US"/>
        </a:p>
      </dgm:t>
    </dgm:pt>
    <dgm:pt modelId="{37FEECBC-A6AD-4C43-846A-F9A8C5CE5BF5}" type="sibTrans" cxnId="{2C800331-431A-4740-A032-5E080A701C6A}">
      <dgm:prSet/>
      <dgm:spPr/>
      <dgm:t>
        <a:bodyPr/>
        <a:lstStyle/>
        <a:p>
          <a:endParaRPr lang="en-US"/>
        </a:p>
      </dgm:t>
    </dgm:pt>
    <dgm:pt modelId="{4AC8DCB1-4892-4AC0-A97B-8447BBDD4C54}">
      <dgm:prSet phldrT="[Text]"/>
      <dgm:spPr/>
      <dgm:t>
        <a:bodyPr/>
        <a:lstStyle/>
        <a:p>
          <a:r>
            <a:rPr lang="en-US" dirty="0" smtClean="0"/>
            <a:t>Guidelines on Board Authority (#</a:t>
          </a:r>
          <a:r>
            <a:rPr lang="en-US" b="1" dirty="0" smtClean="0">
              <a:hlinkClick xmlns:r="http://schemas.openxmlformats.org/officeDocument/2006/relationships" r:id="rId8" action="ppaction://hlinkfile"/>
            </a:rPr>
            <a:t>5856293.1</a:t>
          </a:r>
          <a:r>
            <a:rPr lang="en-US" dirty="0" smtClean="0"/>
            <a:t>) </a:t>
          </a:r>
          <a:endParaRPr lang="en-US" dirty="0"/>
        </a:p>
      </dgm:t>
    </dgm:pt>
    <dgm:pt modelId="{7495598F-D643-4E68-80F2-2270D0D14463}" type="parTrans" cxnId="{F240FF9A-AAC0-4728-A09D-D1F0915589B1}">
      <dgm:prSet/>
      <dgm:spPr/>
      <dgm:t>
        <a:bodyPr/>
        <a:lstStyle/>
        <a:p>
          <a:endParaRPr lang="en-US"/>
        </a:p>
      </dgm:t>
    </dgm:pt>
    <dgm:pt modelId="{E87F0672-79ED-43A2-ACF1-33E3AA82DCA5}" type="sibTrans" cxnId="{F240FF9A-AAC0-4728-A09D-D1F0915589B1}">
      <dgm:prSet/>
      <dgm:spPr/>
      <dgm:t>
        <a:bodyPr/>
        <a:lstStyle/>
        <a:p>
          <a:endParaRPr lang="en-US"/>
        </a:p>
      </dgm:t>
    </dgm:pt>
    <dgm:pt modelId="{BB05A97B-5C69-45FA-8B0E-5119BB0C72A8}">
      <dgm:prSet phldrT="[Text]"/>
      <dgm:spPr/>
      <dgm:t>
        <a:bodyPr/>
        <a:lstStyle/>
        <a:p>
          <a:r>
            <a:rPr lang="en-US" dirty="0" smtClean="0"/>
            <a:t>New Director Bench Report and Skill Matrix (# </a:t>
          </a:r>
          <a:r>
            <a:rPr lang="en-US" b="1" dirty="0" smtClean="0">
              <a:hlinkClick xmlns:r="http://schemas.openxmlformats.org/officeDocument/2006/relationships" r:id="rId9" action="ppaction://hlinkpres?slideindex=1&amp;slidetitle="/>
            </a:rPr>
            <a:t>8323256.1</a:t>
          </a:r>
          <a:r>
            <a:rPr lang="en-US" dirty="0" smtClean="0"/>
            <a:t>) </a:t>
          </a:r>
          <a:endParaRPr lang="en-US" dirty="0"/>
        </a:p>
      </dgm:t>
    </dgm:pt>
    <dgm:pt modelId="{22CF3336-82B1-46FE-A3B8-DD81914B79E3}" type="parTrans" cxnId="{7B8236DF-8A09-4172-B80A-E5C10EF1941A}">
      <dgm:prSet/>
      <dgm:spPr/>
      <dgm:t>
        <a:bodyPr/>
        <a:lstStyle/>
        <a:p>
          <a:endParaRPr lang="en-US"/>
        </a:p>
      </dgm:t>
    </dgm:pt>
    <dgm:pt modelId="{BDF218D8-92D0-486B-B576-936F460C8EDC}" type="sibTrans" cxnId="{7B8236DF-8A09-4172-B80A-E5C10EF1941A}">
      <dgm:prSet/>
      <dgm:spPr/>
      <dgm:t>
        <a:bodyPr/>
        <a:lstStyle/>
        <a:p>
          <a:endParaRPr lang="en-US"/>
        </a:p>
      </dgm:t>
    </dgm:pt>
    <dgm:pt modelId="{B5B3CFB4-5111-42C5-8ACD-6B43403C180A}">
      <dgm:prSet phldrT="[Text]"/>
      <dgm:spPr/>
      <dgm:t>
        <a:bodyPr/>
        <a:lstStyle/>
        <a:p>
          <a:r>
            <a:rPr lang="en-US" dirty="0" smtClean="0"/>
            <a:t>Indemnification Provision for Regulations (#</a:t>
          </a:r>
          <a:r>
            <a:rPr lang="en-US" b="1" dirty="0" smtClean="0">
              <a:hlinkClick xmlns:r="http://schemas.openxmlformats.org/officeDocument/2006/relationships" r:id="rId10" action="ppaction://hlinkpres?slideindex=1&amp;slidetitle="/>
            </a:rPr>
            <a:t>8321545.1</a:t>
          </a:r>
          <a:r>
            <a:rPr lang="en-US" dirty="0" smtClean="0"/>
            <a:t>)</a:t>
          </a:r>
          <a:endParaRPr lang="en-US" dirty="0"/>
        </a:p>
      </dgm:t>
    </dgm:pt>
    <dgm:pt modelId="{17103D85-8083-412B-A59C-877CA119485E}" type="parTrans" cxnId="{D1C00224-2D1A-489F-934D-3C41CD5430D1}">
      <dgm:prSet/>
      <dgm:spPr/>
      <dgm:t>
        <a:bodyPr/>
        <a:lstStyle/>
        <a:p>
          <a:endParaRPr lang="en-US"/>
        </a:p>
      </dgm:t>
    </dgm:pt>
    <dgm:pt modelId="{5F5181D2-763B-48DC-981E-9C588324798C}" type="sibTrans" cxnId="{D1C00224-2D1A-489F-934D-3C41CD5430D1}">
      <dgm:prSet/>
      <dgm:spPr/>
      <dgm:t>
        <a:bodyPr/>
        <a:lstStyle/>
        <a:p>
          <a:endParaRPr lang="en-US"/>
        </a:p>
      </dgm:t>
    </dgm:pt>
    <dgm:pt modelId="{CEA1B4F2-1EF4-44E6-A0B2-D802208AA332}" type="pres">
      <dgm:prSet presAssocID="{6C6AD296-A2DC-4BE3-8AB3-123346F517DC}" presName="linearFlow" presStyleCnt="0">
        <dgm:presLayoutVars>
          <dgm:dir/>
          <dgm:animLvl val="lvl"/>
          <dgm:resizeHandles val="exact"/>
        </dgm:presLayoutVars>
      </dgm:prSet>
      <dgm:spPr/>
      <dgm:t>
        <a:bodyPr/>
        <a:lstStyle/>
        <a:p>
          <a:endParaRPr lang="en-US"/>
        </a:p>
      </dgm:t>
    </dgm:pt>
    <dgm:pt modelId="{59EB60BE-FC51-4B0B-BEB8-16F47D8D0338}" type="pres">
      <dgm:prSet presAssocID="{3DE353A5-56A7-499E-B248-98D867FAC05A}" presName="composite" presStyleCnt="0"/>
      <dgm:spPr/>
    </dgm:pt>
    <dgm:pt modelId="{D70501AE-A0ED-4C42-959B-E7C35AA47DD8}" type="pres">
      <dgm:prSet presAssocID="{3DE353A5-56A7-499E-B248-98D867FAC05A}" presName="parentText" presStyleLbl="alignNode1" presStyleIdx="0" presStyleCnt="2">
        <dgm:presLayoutVars>
          <dgm:chMax val="1"/>
          <dgm:bulletEnabled val="1"/>
        </dgm:presLayoutVars>
      </dgm:prSet>
      <dgm:spPr/>
      <dgm:t>
        <a:bodyPr/>
        <a:lstStyle/>
        <a:p>
          <a:endParaRPr lang="en-US"/>
        </a:p>
      </dgm:t>
    </dgm:pt>
    <dgm:pt modelId="{9DBBBFDF-07CC-4CCD-9534-C4454AE5677D}" type="pres">
      <dgm:prSet presAssocID="{3DE353A5-56A7-499E-B248-98D867FAC05A}" presName="descendantText" presStyleLbl="alignAcc1" presStyleIdx="0" presStyleCnt="2">
        <dgm:presLayoutVars>
          <dgm:bulletEnabled val="1"/>
        </dgm:presLayoutVars>
      </dgm:prSet>
      <dgm:spPr/>
      <dgm:t>
        <a:bodyPr/>
        <a:lstStyle/>
        <a:p>
          <a:endParaRPr lang="en-US"/>
        </a:p>
      </dgm:t>
    </dgm:pt>
    <dgm:pt modelId="{8BAAFBA6-7D95-4A63-BD80-240A5DEEA80A}" type="pres">
      <dgm:prSet presAssocID="{891B607A-9374-4D83-8EC2-5AE1C04FC7F1}" presName="sp" presStyleCnt="0"/>
      <dgm:spPr/>
    </dgm:pt>
    <dgm:pt modelId="{8E023A1D-3C8F-4624-AF3C-161B88C00EED}" type="pres">
      <dgm:prSet presAssocID="{CAC6741B-4506-48D7-A799-89496EDF6946}" presName="composite" presStyleCnt="0"/>
      <dgm:spPr/>
    </dgm:pt>
    <dgm:pt modelId="{CAA62592-6C80-42C8-B3A5-E4382DFE3D20}" type="pres">
      <dgm:prSet presAssocID="{CAC6741B-4506-48D7-A799-89496EDF6946}" presName="parentText" presStyleLbl="alignNode1" presStyleIdx="1" presStyleCnt="2">
        <dgm:presLayoutVars>
          <dgm:chMax val="1"/>
          <dgm:bulletEnabled val="1"/>
        </dgm:presLayoutVars>
      </dgm:prSet>
      <dgm:spPr/>
      <dgm:t>
        <a:bodyPr/>
        <a:lstStyle/>
        <a:p>
          <a:endParaRPr lang="en-US"/>
        </a:p>
      </dgm:t>
    </dgm:pt>
    <dgm:pt modelId="{18C62042-93D5-4C7A-896B-32CBE4DA7B42}" type="pres">
      <dgm:prSet presAssocID="{CAC6741B-4506-48D7-A799-89496EDF6946}" presName="descendantText" presStyleLbl="alignAcc1" presStyleIdx="1" presStyleCnt="2" custScaleX="100112" custLinFactNeighborX="-20" custLinFactNeighborY="665">
        <dgm:presLayoutVars>
          <dgm:bulletEnabled val="1"/>
        </dgm:presLayoutVars>
      </dgm:prSet>
      <dgm:spPr/>
      <dgm:t>
        <a:bodyPr/>
        <a:lstStyle/>
        <a:p>
          <a:endParaRPr lang="en-US"/>
        </a:p>
      </dgm:t>
    </dgm:pt>
  </dgm:ptLst>
  <dgm:cxnLst>
    <dgm:cxn modelId="{D87B4D3A-034D-459B-8534-6DE9610D258C}" type="presOf" srcId="{6C6AD296-A2DC-4BE3-8AB3-123346F517DC}" destId="{CEA1B4F2-1EF4-44E6-A0B2-D802208AA332}" srcOrd="0" destOrd="0" presId="urn:microsoft.com/office/officeart/2005/8/layout/chevron2"/>
    <dgm:cxn modelId="{B58C6971-D173-466E-8746-5051B6D97EDD}" srcId="{3DE353A5-56A7-499E-B248-98D867FAC05A}" destId="{C61D1F2A-42C0-4A86-9A18-41501E7BB335}" srcOrd="0" destOrd="0" parTransId="{0D5F5763-AE12-471C-BFA3-A36D0DD4229A}" sibTransId="{59E7E528-291C-4764-976D-DA25465AB247}"/>
    <dgm:cxn modelId="{8F918033-333E-4B1C-818C-2A420D025DCA}" srcId="{3DE353A5-56A7-499E-B248-98D867FAC05A}" destId="{0C4C76DB-B54E-465F-935C-CED8DEE829A2}" srcOrd="1" destOrd="0" parTransId="{FD8AD2E4-AE7A-492D-ACBA-4255047AC5CD}" sibTransId="{CDF57637-EE48-4C46-A548-8CBE293596CA}"/>
    <dgm:cxn modelId="{1457472E-03A8-49C0-815B-59CF9EB8124E}" type="presOf" srcId="{CAC6741B-4506-48D7-A799-89496EDF6946}" destId="{CAA62592-6C80-42C8-B3A5-E4382DFE3D20}" srcOrd="0" destOrd="0" presId="urn:microsoft.com/office/officeart/2005/8/layout/chevron2"/>
    <dgm:cxn modelId="{E147DB1A-E449-45E3-A5D2-BA874B704280}" type="presOf" srcId="{3DE353A5-56A7-499E-B248-98D867FAC05A}" destId="{D70501AE-A0ED-4C42-959B-E7C35AA47DD8}" srcOrd="0" destOrd="0" presId="urn:microsoft.com/office/officeart/2005/8/layout/chevron2"/>
    <dgm:cxn modelId="{DD273C3E-D182-4650-B3A1-8AE5D933EC0A}" srcId="{6C6AD296-A2DC-4BE3-8AB3-123346F517DC}" destId="{3DE353A5-56A7-499E-B248-98D867FAC05A}" srcOrd="0" destOrd="0" parTransId="{D7C2E838-CA92-40F9-AE0B-121C99C07FD4}" sibTransId="{891B607A-9374-4D83-8EC2-5AE1C04FC7F1}"/>
    <dgm:cxn modelId="{C3F7A284-A6FF-47BB-A805-1EE42E1AEFD6}" type="presOf" srcId="{94D7F48F-5398-469C-B26F-0AABF833A6DC}" destId="{18C62042-93D5-4C7A-896B-32CBE4DA7B42}" srcOrd="0" destOrd="3" presId="urn:microsoft.com/office/officeart/2005/8/layout/chevron2"/>
    <dgm:cxn modelId="{C1FAC6B2-6645-49DD-B313-3AF6BBA086B5}" srcId="{CAC6741B-4506-48D7-A799-89496EDF6946}" destId="{8C206186-C5E8-4948-9383-00C67EDC95D1}" srcOrd="1" destOrd="0" parTransId="{84719F04-996A-461B-9FE6-2E71079FEC13}" sibTransId="{14874F1C-992B-4CC6-A959-3755C5E3B213}"/>
    <dgm:cxn modelId="{50A376ED-E79F-4E27-83E9-500236E4CBF9}" type="presOf" srcId="{4AC8DCB1-4892-4AC0-A97B-8447BBDD4C54}" destId="{9DBBBFDF-07CC-4CCD-9534-C4454AE5677D}" srcOrd="0" destOrd="2" presId="urn:microsoft.com/office/officeart/2005/8/layout/chevron2"/>
    <dgm:cxn modelId="{6E349A2F-EEBF-4F61-AE24-71A6207CDA3A}" srcId="{CAC6741B-4506-48D7-A799-89496EDF6946}" destId="{46FAD4FB-1AE9-4AA4-BED3-AECE6ADFC6DF}" srcOrd="0" destOrd="0" parTransId="{513913D0-B12C-4473-89B8-5814D3837471}" sibTransId="{D5E26C6D-FFC1-44C6-B866-BBBC8B65F0A5}"/>
    <dgm:cxn modelId="{9ECDF709-86B7-4547-A747-EF06D32B2862}" srcId="{CAC6741B-4506-48D7-A799-89496EDF6946}" destId="{1C1088A7-F815-42F1-B62C-99992FD85C67}" srcOrd="2" destOrd="0" parTransId="{8F84A1B4-F9D5-4165-99A8-10C125C2A459}" sibTransId="{30000E42-34FB-4851-BF5B-A50EB53A4C7C}"/>
    <dgm:cxn modelId="{47B71193-8EC1-4B6A-9342-5EB142CCC63D}" type="presOf" srcId="{46FAD4FB-1AE9-4AA4-BED3-AECE6ADFC6DF}" destId="{18C62042-93D5-4C7A-896B-32CBE4DA7B42}" srcOrd="0" destOrd="0" presId="urn:microsoft.com/office/officeart/2005/8/layout/chevron2"/>
    <dgm:cxn modelId="{B8E546A1-6648-464F-9D27-79209D9E4719}" type="presOf" srcId="{C61D1F2A-42C0-4A86-9A18-41501E7BB335}" destId="{9DBBBFDF-07CC-4CCD-9534-C4454AE5677D}" srcOrd="0" destOrd="0" presId="urn:microsoft.com/office/officeart/2005/8/layout/chevron2"/>
    <dgm:cxn modelId="{F2B30F9E-AA3D-4FEA-ACE8-9F225F2B96F5}" type="presOf" srcId="{8C206186-C5E8-4948-9383-00C67EDC95D1}" destId="{18C62042-93D5-4C7A-896B-32CBE4DA7B42}" srcOrd="0" destOrd="1" presId="urn:microsoft.com/office/officeart/2005/8/layout/chevron2"/>
    <dgm:cxn modelId="{F517DCBA-E49F-4D65-B613-2974AEAA4FFE}" srcId="{CAC6741B-4506-48D7-A799-89496EDF6946}" destId="{94D7F48F-5398-469C-B26F-0AABF833A6DC}" srcOrd="3" destOrd="0" parTransId="{26A1777B-E626-438A-A92D-FB65D6F58272}" sibTransId="{2A660BEA-6246-4B4F-AD6B-3945CBE57BB7}"/>
    <dgm:cxn modelId="{F240FF9A-AAC0-4728-A09D-D1F0915589B1}" srcId="{3DE353A5-56A7-499E-B248-98D867FAC05A}" destId="{4AC8DCB1-4892-4AC0-A97B-8447BBDD4C54}" srcOrd="2" destOrd="0" parTransId="{7495598F-D643-4E68-80F2-2270D0D14463}" sibTransId="{E87F0672-79ED-43A2-ACF1-33E3AA82DCA5}"/>
    <dgm:cxn modelId="{CB09DD51-8CCA-440F-8D46-52EF10170613}" type="presOf" srcId="{1C1088A7-F815-42F1-B62C-99992FD85C67}" destId="{18C62042-93D5-4C7A-896B-32CBE4DA7B42}" srcOrd="0" destOrd="2" presId="urn:microsoft.com/office/officeart/2005/8/layout/chevron2"/>
    <dgm:cxn modelId="{D1C00224-2D1A-489F-934D-3C41CD5430D1}" srcId="{3DE353A5-56A7-499E-B248-98D867FAC05A}" destId="{B5B3CFB4-5111-42C5-8ACD-6B43403C180A}" srcOrd="4" destOrd="0" parTransId="{17103D85-8083-412B-A59C-877CA119485E}" sibTransId="{5F5181D2-763B-48DC-981E-9C588324798C}"/>
    <dgm:cxn modelId="{2C800331-431A-4740-A032-5E080A701C6A}" srcId="{3DE353A5-56A7-499E-B248-98D867FAC05A}" destId="{6BBDDD26-2D58-4B85-97C3-6AD9D26CB62F}" srcOrd="3" destOrd="0" parTransId="{70D53F5D-3A6B-48ED-8E7D-16B3FA9E3E16}" sibTransId="{37FEECBC-A6AD-4C43-846A-F9A8C5CE5BF5}"/>
    <dgm:cxn modelId="{8A253770-36D6-406B-8878-7965F8B3554F}" srcId="{6C6AD296-A2DC-4BE3-8AB3-123346F517DC}" destId="{CAC6741B-4506-48D7-A799-89496EDF6946}" srcOrd="1" destOrd="0" parTransId="{A32DED2E-3D4D-451A-A566-E6C117164C51}" sibTransId="{C1A23E09-FD42-434F-967B-67461A058868}"/>
    <dgm:cxn modelId="{7B8236DF-8A09-4172-B80A-E5C10EF1941A}" srcId="{3DE353A5-56A7-499E-B248-98D867FAC05A}" destId="{BB05A97B-5C69-45FA-8B0E-5119BB0C72A8}" srcOrd="5" destOrd="0" parTransId="{22CF3336-82B1-46FE-A3B8-DD81914B79E3}" sibTransId="{BDF218D8-92D0-486B-B576-936F460C8EDC}"/>
    <dgm:cxn modelId="{64BE05AF-BCAF-4843-A96E-72B59B6A30F0}" type="presOf" srcId="{BB05A97B-5C69-45FA-8B0E-5119BB0C72A8}" destId="{9DBBBFDF-07CC-4CCD-9534-C4454AE5677D}" srcOrd="0" destOrd="5" presId="urn:microsoft.com/office/officeart/2005/8/layout/chevron2"/>
    <dgm:cxn modelId="{57EBE95A-E6A5-47B8-B5F7-A1D4D3001976}" type="presOf" srcId="{B5B3CFB4-5111-42C5-8ACD-6B43403C180A}" destId="{9DBBBFDF-07CC-4CCD-9534-C4454AE5677D}" srcOrd="0" destOrd="4" presId="urn:microsoft.com/office/officeart/2005/8/layout/chevron2"/>
    <dgm:cxn modelId="{6705D4EC-5EEC-4563-80FC-360ECB3FF596}" type="presOf" srcId="{6BBDDD26-2D58-4B85-97C3-6AD9D26CB62F}" destId="{9DBBBFDF-07CC-4CCD-9534-C4454AE5677D}" srcOrd="0" destOrd="3" presId="urn:microsoft.com/office/officeart/2005/8/layout/chevron2"/>
    <dgm:cxn modelId="{C4C109D1-4282-4B10-862A-7CB1052157B3}" type="presOf" srcId="{0C4C76DB-B54E-465F-935C-CED8DEE829A2}" destId="{9DBBBFDF-07CC-4CCD-9534-C4454AE5677D}" srcOrd="0" destOrd="1" presId="urn:microsoft.com/office/officeart/2005/8/layout/chevron2"/>
    <dgm:cxn modelId="{D602A250-D70A-4305-9EA2-C7FD3378D55C}" type="presParOf" srcId="{CEA1B4F2-1EF4-44E6-A0B2-D802208AA332}" destId="{59EB60BE-FC51-4B0B-BEB8-16F47D8D0338}" srcOrd="0" destOrd="0" presId="urn:microsoft.com/office/officeart/2005/8/layout/chevron2"/>
    <dgm:cxn modelId="{69DF7262-FCE0-4925-9E3C-DED925BE898E}" type="presParOf" srcId="{59EB60BE-FC51-4B0B-BEB8-16F47D8D0338}" destId="{D70501AE-A0ED-4C42-959B-E7C35AA47DD8}" srcOrd="0" destOrd="0" presId="urn:microsoft.com/office/officeart/2005/8/layout/chevron2"/>
    <dgm:cxn modelId="{61BC51CC-F53F-4EDD-B4F8-D4C84C640D6C}" type="presParOf" srcId="{59EB60BE-FC51-4B0B-BEB8-16F47D8D0338}" destId="{9DBBBFDF-07CC-4CCD-9534-C4454AE5677D}" srcOrd="1" destOrd="0" presId="urn:microsoft.com/office/officeart/2005/8/layout/chevron2"/>
    <dgm:cxn modelId="{924DC9D8-8A42-4120-ADA2-7E3766C4F2FA}" type="presParOf" srcId="{CEA1B4F2-1EF4-44E6-A0B2-D802208AA332}" destId="{8BAAFBA6-7D95-4A63-BD80-240A5DEEA80A}" srcOrd="1" destOrd="0" presId="urn:microsoft.com/office/officeart/2005/8/layout/chevron2"/>
    <dgm:cxn modelId="{0240225E-B5B9-45CB-8683-68E149E15052}" type="presParOf" srcId="{CEA1B4F2-1EF4-44E6-A0B2-D802208AA332}" destId="{8E023A1D-3C8F-4624-AF3C-161B88C00EED}" srcOrd="2" destOrd="0" presId="urn:microsoft.com/office/officeart/2005/8/layout/chevron2"/>
    <dgm:cxn modelId="{4D586FBB-43E0-4BCD-A789-09442DB7FC3D}" type="presParOf" srcId="{8E023A1D-3C8F-4624-AF3C-161B88C00EED}" destId="{CAA62592-6C80-42C8-B3A5-E4382DFE3D20}" srcOrd="0" destOrd="0" presId="urn:microsoft.com/office/officeart/2005/8/layout/chevron2"/>
    <dgm:cxn modelId="{0A0F0CB8-447E-4898-A468-2E3EC421A475}" type="presParOf" srcId="{8E023A1D-3C8F-4624-AF3C-161B88C00EED}" destId="{18C62042-93D5-4C7A-896B-32CBE4DA7B4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diagrams.loki3.com/BracketList+Icon">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D8648DB9-6148-440A-AD09-B3EB2FB0A00D}" type="datetimeFigureOut">
              <a:rPr lang="en-US" smtClean="0"/>
              <a:t>3/17/2016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3C4235-1F7E-4788-8C0C-D15FB4046E8C}"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648DB9-6148-440A-AD09-B3EB2FB0A00D}" type="datetimeFigureOut">
              <a:rPr lang="en-US" smtClean="0"/>
              <a:t>3/17/2016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3C4235-1F7E-4788-8C0C-D15FB4046E8C}"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648DB9-6148-440A-AD09-B3EB2FB0A00D}" type="datetimeFigureOut">
              <a:rPr lang="en-US" smtClean="0"/>
              <a:t>3/17/2016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3C4235-1F7E-4788-8C0C-D15FB4046E8C}"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648DB9-6148-440A-AD09-B3EB2FB0A00D}" type="datetimeFigureOut">
              <a:rPr lang="en-US" smtClean="0"/>
              <a:t>3/17/2016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3C4235-1F7E-4788-8C0C-D15FB4046E8C}"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D8648DB9-6148-440A-AD09-B3EB2FB0A00D}" type="datetimeFigureOut">
              <a:rPr lang="en-US" smtClean="0"/>
              <a:t>3/17/2016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C3C4235-1F7E-4788-8C0C-D15FB4046E8C}"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648DB9-6148-440A-AD09-B3EB2FB0A00D}" type="datetimeFigureOut">
              <a:rPr lang="en-US" smtClean="0"/>
              <a:t>3/17/2016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3C4235-1F7E-4788-8C0C-D15FB4046E8C}" type="slidenum">
              <a:rPr lang="en-US" smtClean="0"/>
              <a:t>‹#›</a:t>
            </a:fld>
            <a:endParaRPr lang="en-US" dirty="0"/>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648DB9-6148-440A-AD09-B3EB2FB0A00D}" type="datetimeFigureOut">
              <a:rPr lang="en-US" smtClean="0"/>
              <a:t>3/17/2016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C3C4235-1F7E-4788-8C0C-D15FB4046E8C}"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648DB9-6148-440A-AD09-B3EB2FB0A00D}" type="datetimeFigureOut">
              <a:rPr lang="en-US" smtClean="0"/>
              <a:t>3/17/2016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C3C4235-1F7E-4788-8C0C-D15FB4046E8C}"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648DB9-6148-440A-AD09-B3EB2FB0A00D}" type="datetimeFigureOut">
              <a:rPr lang="en-US" smtClean="0"/>
              <a:t>3/17/2016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C3C4235-1F7E-4788-8C0C-D15FB4046E8C}"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D8648DB9-6148-440A-AD09-B3EB2FB0A00D}" type="datetimeFigureOut">
              <a:rPr lang="en-US" smtClean="0"/>
              <a:t>3/17/2016</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AC3C4235-1F7E-4788-8C0C-D15FB4046E8C}"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a:t>Click icon to add picture</a:t>
            </a:r>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648DB9-6148-440A-AD09-B3EB2FB0A00D}" type="datetimeFigureOut">
              <a:rPr lang="en-US" smtClean="0"/>
              <a:t>3/17/2016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C3C4235-1F7E-4788-8C0C-D15FB4046E8C}"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D8648DB9-6148-440A-AD09-B3EB2FB0A00D}" type="datetimeFigureOut">
              <a:rPr lang="en-US" smtClean="0"/>
              <a:t>3/17/2016</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AC3C4235-1F7E-4788-8C0C-D15FB4046E8C}"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Library%20And%20Resources/Ohio%20Senate%20Bill%20181.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Library%20And%20Resources/Ohio%20Senate%20Bill%20181.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Ohio%20Senate%20Bill%20181.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Library%20And%20Resources/Ohio%20Senate%20Bill%20181.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Library%20And%20Resources/Ohio%20Senate%20Bill%20181.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Library%20And%20Resources/Ohio%20Senate%20Bill%20181.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870840" y="1979164"/>
            <a:ext cx="5786879" cy="1204306"/>
          </a:xfrm>
        </p:spPr>
        <p:txBody>
          <a:bodyPr/>
          <a:lstStyle/>
          <a:p>
            <a:r>
              <a:rPr lang="en-US" sz="2800" dirty="0" smtClean="0"/>
              <a:t>What's New IN Entity Governance – OHIO – 2016 </a:t>
            </a:r>
            <a:endParaRPr lang="en-US" sz="2800" dirty="0"/>
          </a:p>
        </p:txBody>
      </p:sp>
      <p:pic>
        <p:nvPicPr>
          <p:cNvPr id="4" name="Picture 3" descr="HL Logo-PC good one.eps"/>
          <p:cNvPicPr/>
          <p:nvPr/>
        </p:nvPicPr>
        <p:blipFill>
          <a:blip r:embed="rId2">
            <a:extLst>
              <a:ext uri="{28A0092B-C50C-407E-A947-70E740481C1C}">
                <a14:useLocalDpi xmlns:a14="http://schemas.microsoft.com/office/drawing/2010/main" val="0"/>
              </a:ext>
            </a:extLst>
          </a:blip>
          <a:srcRect/>
          <a:stretch>
            <a:fillRect/>
          </a:stretch>
        </p:blipFill>
        <p:spPr bwMode="auto">
          <a:xfrm>
            <a:off x="381000" y="533400"/>
            <a:ext cx="3383280" cy="640080"/>
          </a:xfrm>
          <a:prstGeom prst="rect">
            <a:avLst/>
          </a:prstGeom>
          <a:noFill/>
        </p:spPr>
      </p:pic>
    </p:spTree>
    <p:extLst>
      <p:ext uri="{BB962C8B-B14F-4D97-AF65-F5344CB8AC3E}">
        <p14:creationId xmlns:p14="http://schemas.microsoft.com/office/powerpoint/2010/main" val="21181920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Forthcoming Ohio Law CHANGE – LLC  </a:t>
            </a:r>
            <a:endParaRPr lang="en-US" dirty="0"/>
          </a:p>
        </p:txBody>
      </p:sp>
      <p:sp>
        <p:nvSpPr>
          <p:cNvPr id="3" name="Content Placeholder 2"/>
          <p:cNvSpPr>
            <a:spLocks noGrp="1"/>
          </p:cNvSpPr>
          <p:nvPr>
            <p:ph idx="1"/>
          </p:nvPr>
        </p:nvSpPr>
        <p:spPr/>
        <p:txBody>
          <a:bodyPr/>
          <a:lstStyle/>
          <a:p>
            <a:r>
              <a:rPr lang="en-US" dirty="0" smtClean="0">
                <a:hlinkClick r:id="rId2" action="ppaction://hlinkfile"/>
              </a:rPr>
              <a:t>Library And Resources\Ohio Senate Bill 181.pdf</a:t>
            </a:r>
            <a:endParaRPr lang="en-US" dirty="0" smtClean="0"/>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103938000"/>
              </p:ext>
            </p:extLst>
          </p:nvPr>
        </p:nvGraphicFramePr>
        <p:xfrm>
          <a:off x="1524000" y="1676400"/>
          <a:ext cx="6096000" cy="226060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endParaRPr lang="en-US" dirty="0"/>
                    </a:p>
                  </a:txBody>
                  <a:tcPr/>
                </a:tc>
                <a:tc>
                  <a:txBody>
                    <a:bodyPr/>
                    <a:lstStyle/>
                    <a:p>
                      <a:r>
                        <a:rPr lang="en-US" dirty="0" smtClean="0"/>
                        <a:t>Current Law </a:t>
                      </a:r>
                      <a:endParaRPr lang="en-US" dirty="0"/>
                    </a:p>
                  </a:txBody>
                  <a:tcPr/>
                </a:tc>
                <a:tc>
                  <a:txBody>
                    <a:bodyPr/>
                    <a:lstStyle/>
                    <a:p>
                      <a:endParaRPr lang="en-US" dirty="0"/>
                    </a:p>
                  </a:txBody>
                  <a:tcPr/>
                </a:tc>
              </a:tr>
              <a:tr h="370840">
                <a:tc>
                  <a:txBody>
                    <a:bodyPr/>
                    <a:lstStyle/>
                    <a:p>
                      <a:r>
                        <a:rPr lang="en-US" sz="1600" dirty="0" smtClean="0"/>
                        <a:t>New:</a:t>
                      </a:r>
                      <a:r>
                        <a:rPr lang="en-US" sz="1600" baseline="0" dirty="0" smtClean="0"/>
                        <a:t> </a:t>
                      </a:r>
                      <a:r>
                        <a:rPr lang="en-US" sz="1600" dirty="0" smtClean="0"/>
                        <a:t>1705.291 </a:t>
                      </a:r>
                      <a:endParaRPr lang="en-US" sz="1600" dirty="0"/>
                    </a:p>
                  </a:txBody>
                  <a:tcPr/>
                </a:tc>
                <a:tc>
                  <a:txBody>
                    <a:bodyPr/>
                    <a:lstStyle/>
                    <a:p>
                      <a:endParaRPr lang="en-US" sz="1600" dirty="0"/>
                    </a:p>
                  </a:txBody>
                  <a:tcPr/>
                </a:tc>
                <a:tc>
                  <a:txBody>
                    <a:bodyPr/>
                    <a:lstStyle/>
                    <a:p>
                      <a:r>
                        <a:rPr lang="en-US" sz="1600" dirty="0" smtClean="0"/>
                        <a:t>LLCs</a:t>
                      </a:r>
                      <a:r>
                        <a:rPr lang="en-US" sz="1600" baseline="0" dirty="0" smtClean="0"/>
                        <a:t> do not need officers </a:t>
                      </a:r>
                      <a:endParaRPr lang="en-US" sz="1600" dirty="0"/>
                    </a:p>
                  </a:txBody>
                  <a:tcPr/>
                </a:tc>
              </a:tr>
              <a:tr h="370840">
                <a:tc>
                  <a:txBody>
                    <a:bodyPr/>
                    <a:lstStyle/>
                    <a:p>
                      <a:r>
                        <a:rPr lang="en-US" sz="1600" baseline="0" dirty="0" smtClean="0"/>
                        <a:t> </a:t>
                      </a:r>
                      <a:endParaRPr lang="en-US" sz="1600" dirty="0"/>
                    </a:p>
                  </a:txBody>
                  <a:tcPr/>
                </a:tc>
                <a:tc>
                  <a:txBody>
                    <a:bodyPr/>
                    <a:lstStyle/>
                    <a:p>
                      <a:endParaRPr lang="en-US" sz="1600" dirty="0"/>
                    </a:p>
                  </a:txBody>
                  <a:tcPr/>
                </a:tc>
                <a:tc>
                  <a:txBody>
                    <a:bodyPr/>
                    <a:lstStyle/>
                    <a:p>
                      <a:r>
                        <a:rPr lang="en-US" sz="1600" dirty="0" smtClean="0"/>
                        <a:t>Default</a:t>
                      </a:r>
                      <a:r>
                        <a:rPr lang="en-US" sz="1600" baseline="0" dirty="0" smtClean="0"/>
                        <a:t> of fiduciary duties of LLC officers, if elected, is the same as for corporate officers </a:t>
                      </a:r>
                      <a:endParaRPr lang="en-US" sz="1600" dirty="0"/>
                    </a:p>
                  </a:txBody>
                  <a:tcPr/>
                </a:tc>
              </a:tr>
            </a:tbl>
          </a:graphicData>
        </a:graphic>
      </p:graphicFrame>
    </p:spTree>
    <p:extLst>
      <p:ext uri="{BB962C8B-B14F-4D97-AF65-F5344CB8AC3E}">
        <p14:creationId xmlns:p14="http://schemas.microsoft.com/office/powerpoint/2010/main" val="36053540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Forthcoming Ohio Law CHANGE – LLC </a:t>
            </a:r>
            <a:endParaRPr lang="en-US" dirty="0"/>
          </a:p>
        </p:txBody>
      </p:sp>
      <p:sp>
        <p:nvSpPr>
          <p:cNvPr id="3" name="Content Placeholder 2"/>
          <p:cNvSpPr>
            <a:spLocks noGrp="1"/>
          </p:cNvSpPr>
          <p:nvPr>
            <p:ph idx="1"/>
          </p:nvPr>
        </p:nvSpPr>
        <p:spPr/>
        <p:txBody>
          <a:bodyPr/>
          <a:lstStyle/>
          <a:p>
            <a:r>
              <a:rPr lang="en-US" dirty="0" smtClean="0">
                <a:hlinkClick r:id="rId2" action="ppaction://hlinkfile"/>
              </a:rPr>
              <a:t>Library And Resources\Ohio Senate Bill 181.pdf</a:t>
            </a:r>
            <a:endParaRPr lang="en-US" dirty="0" smtClean="0"/>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962041399"/>
              </p:ext>
            </p:extLst>
          </p:nvPr>
        </p:nvGraphicFramePr>
        <p:xfrm>
          <a:off x="1524000" y="1676400"/>
          <a:ext cx="6096000" cy="323596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endParaRPr lang="en-US" dirty="0"/>
                    </a:p>
                  </a:txBody>
                  <a:tcPr/>
                </a:tc>
                <a:tc>
                  <a:txBody>
                    <a:bodyPr/>
                    <a:lstStyle/>
                    <a:p>
                      <a:r>
                        <a:rPr lang="en-US" dirty="0" smtClean="0"/>
                        <a:t>Current Law </a:t>
                      </a:r>
                      <a:endParaRPr lang="en-US" dirty="0"/>
                    </a:p>
                  </a:txBody>
                  <a:tcPr/>
                </a:tc>
                <a:tc>
                  <a:txBody>
                    <a:bodyPr/>
                    <a:lstStyle/>
                    <a:p>
                      <a:endParaRPr lang="en-US" dirty="0"/>
                    </a:p>
                  </a:txBody>
                  <a:tcPr/>
                </a:tc>
              </a:tr>
              <a:tr h="370840">
                <a:tc>
                  <a:txBody>
                    <a:bodyPr/>
                    <a:lstStyle/>
                    <a:p>
                      <a:r>
                        <a:rPr lang="en-US" sz="1600" dirty="0" smtClean="0"/>
                        <a:t>New:</a:t>
                      </a:r>
                      <a:r>
                        <a:rPr lang="en-US" sz="1600" baseline="0" dirty="0" smtClean="0"/>
                        <a:t> </a:t>
                      </a:r>
                      <a:r>
                        <a:rPr lang="en-US" sz="1600" dirty="0" smtClean="0"/>
                        <a:t>1705.30 </a:t>
                      </a:r>
                      <a:endParaRPr lang="en-US" sz="1600" dirty="0"/>
                    </a:p>
                  </a:txBody>
                  <a:tcPr/>
                </a:tc>
                <a:tc>
                  <a:txBody>
                    <a:bodyPr/>
                    <a:lstStyle/>
                    <a:p>
                      <a:endParaRPr lang="en-US" sz="1600" dirty="0"/>
                    </a:p>
                  </a:txBody>
                  <a:tcPr/>
                </a:tc>
                <a:tc>
                  <a:txBody>
                    <a:bodyPr/>
                    <a:lstStyle/>
                    <a:p>
                      <a:r>
                        <a:rPr lang="en-US" sz="1600" dirty="0" smtClean="0"/>
                        <a:t>LLC</a:t>
                      </a:r>
                      <a:r>
                        <a:rPr lang="en-US" sz="1600" baseline="0" dirty="0" smtClean="0"/>
                        <a:t> officers have the same right to rely on information of others as do members and managers. </a:t>
                      </a:r>
                      <a:endParaRPr lang="en-US" sz="1600" dirty="0"/>
                    </a:p>
                  </a:txBody>
                  <a:tcPr/>
                </a:tc>
              </a:tr>
              <a:tr h="370840">
                <a:tc>
                  <a:txBody>
                    <a:bodyPr/>
                    <a:lstStyle/>
                    <a:p>
                      <a:r>
                        <a:rPr lang="en-US" sz="1600" baseline="0" dirty="0" smtClean="0"/>
                        <a:t> 1705.48</a:t>
                      </a:r>
                      <a:endParaRPr lang="en-US" sz="1600" dirty="0"/>
                    </a:p>
                  </a:txBody>
                  <a:tcPr/>
                </a:tc>
                <a:tc>
                  <a:txBody>
                    <a:bodyPr/>
                    <a:lstStyle/>
                    <a:p>
                      <a:endParaRPr lang="en-US" sz="1600" dirty="0"/>
                    </a:p>
                  </a:txBody>
                  <a:tcPr/>
                </a:tc>
                <a:tc>
                  <a:txBody>
                    <a:bodyPr/>
                    <a:lstStyle/>
                    <a:p>
                      <a:r>
                        <a:rPr lang="en-US" sz="1600" dirty="0" smtClean="0"/>
                        <a:t>Clarifies</a:t>
                      </a:r>
                      <a:r>
                        <a:rPr lang="en-US" sz="1600" baseline="0" dirty="0" smtClean="0"/>
                        <a:t> that lack of formality alone will not result in personal liability for members, managers and officers </a:t>
                      </a:r>
                      <a:endParaRPr lang="en-US" sz="1600" dirty="0"/>
                    </a:p>
                  </a:txBody>
                  <a:tcPr/>
                </a:tc>
              </a:tr>
            </a:tbl>
          </a:graphicData>
        </a:graphic>
      </p:graphicFrame>
    </p:spTree>
    <p:extLst>
      <p:ext uri="{BB962C8B-B14F-4D97-AF65-F5344CB8AC3E}">
        <p14:creationId xmlns:p14="http://schemas.microsoft.com/office/powerpoint/2010/main" val="2347738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229600" cy="548640"/>
          </a:xfrm>
        </p:spPr>
        <p:txBody>
          <a:bodyPr/>
          <a:lstStyle/>
          <a:p>
            <a:r>
              <a:rPr lang="en-US" dirty="0" smtClean="0"/>
              <a:t>GOLDMAN SACHS – WHO IS AN OFFICER </a:t>
            </a:r>
            <a:endParaRPr lang="en-US" dirty="0"/>
          </a:p>
        </p:txBody>
      </p:sp>
      <p:sp>
        <p:nvSpPr>
          <p:cNvPr id="3" name="Content Placeholder 2"/>
          <p:cNvSpPr>
            <a:spLocks noGrp="1"/>
          </p:cNvSpPr>
          <p:nvPr>
            <p:ph idx="1"/>
          </p:nvPr>
        </p:nvSpPr>
        <p:spPr/>
        <p:txBody>
          <a:bodyPr>
            <a:normAutofit fontScale="25000" lnSpcReduction="20000"/>
          </a:bodyPr>
          <a:lstStyle/>
          <a:p>
            <a:r>
              <a:rPr lang="en-US" sz="2000" dirty="0"/>
              <a:t>ARTICLE IV </a:t>
            </a:r>
          </a:p>
          <a:p>
            <a:r>
              <a:rPr lang="en-US" sz="2000" u="sng" dirty="0"/>
              <a:t>Officers </a:t>
            </a:r>
            <a:endParaRPr lang="en-US" sz="2000" dirty="0"/>
          </a:p>
          <a:p>
            <a:r>
              <a:rPr lang="en-US" sz="6400" dirty="0"/>
              <a:t>Section 4.1. </a:t>
            </a:r>
            <a:r>
              <a:rPr lang="en-US" sz="6400" u="sng" dirty="0"/>
              <a:t>Officers; Election or Appointment</a:t>
            </a:r>
            <a:r>
              <a:rPr lang="en-US" sz="6400" dirty="0"/>
              <a:t>. The Board of Directors shall take such action as may be necessary from time to time to ensure that the Corporation has such officers as are necessary, under Section 5.1 of these by-laws and the Delaware General Corporation Law as currently in effect or as the same may hereafter be amended, to enable it to sign stock certificates. </a:t>
            </a:r>
            <a:r>
              <a:rPr lang="en-US" sz="6400" dirty="0">
                <a:solidFill>
                  <a:srgbClr val="C00000"/>
                </a:solidFill>
              </a:rPr>
              <a:t>In addition, the Board of Directors at any time and from time to time may elect (i) one or more Chairmen of the Board and/or one or more Vice Chairmen of the Board from among its members, (ii) one or more Chief Executive Officers, one or more Presidents and/or one or more Chief Operating Officers, (iii) one or more Vice Presidents, one or more Treasurers and/or one or more Secretaries and/or (iv) one or more other officers, in the case of each of (i), (ii), (iii) and (iv) if and to the extent the Board deems desirable.</a:t>
            </a:r>
            <a:r>
              <a:rPr lang="en-US" sz="6400" dirty="0"/>
              <a:t> The Board of Directors may give any officer such further designations or alternate titles as it considers desirable. In addition, the Board of Directors at any time and from time to time may authorize any officer of the Corporation to appoint one or more officers of the kind described in clauses (iii) and (iv) above. Any number of offices may be held by the same person and directors may hold any office unless the certificate of incorporation or these by-laws otherwise provide. </a:t>
            </a:r>
          </a:p>
          <a:p>
            <a:r>
              <a:rPr lang="en-US" sz="6400" dirty="0" smtClean="0"/>
              <a:t>Section</a:t>
            </a:r>
            <a:r>
              <a:rPr lang="en-US" sz="6400" dirty="0"/>
              <a:t> 4.3. </a:t>
            </a:r>
            <a:r>
              <a:rPr lang="en-US" sz="6400" u="sng" dirty="0"/>
              <a:t>Powers and Duties</a:t>
            </a:r>
            <a:r>
              <a:rPr lang="en-US" sz="6400" dirty="0"/>
              <a:t>. The officers of the Corporation shall have such powers and duties in the management of the Corporation as shall be stated in these by-laws or in a resolution of the Board of Directors which is not inconsistent with these by-laws and, to the extent not so stated, as generally pertain to their respective offices, subject to the control of the Board. A Secretary </a:t>
            </a:r>
          </a:p>
          <a:p>
            <a:r>
              <a:rPr lang="en-US" sz="6400" dirty="0"/>
              <a:t> </a:t>
            </a:r>
          </a:p>
          <a:p>
            <a:pPr>
              <a:buFont typeface="Arial" panose="020B0604020202020204" pitchFamily="34" charset="0"/>
              <a:buChar char="•"/>
            </a:pPr>
            <a:endParaRPr lang="en-US" sz="2000" dirty="0"/>
          </a:p>
        </p:txBody>
      </p:sp>
    </p:spTree>
    <p:extLst>
      <p:ext uri="{BB962C8B-B14F-4D97-AF65-F5344CB8AC3E}">
        <p14:creationId xmlns:p14="http://schemas.microsoft.com/office/powerpoint/2010/main" val="362040153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229600" cy="548640"/>
          </a:xfrm>
        </p:spPr>
        <p:txBody>
          <a:bodyPr/>
          <a:lstStyle/>
          <a:p>
            <a:r>
              <a:rPr lang="en-US" dirty="0" smtClean="0"/>
              <a:t>GOLDMAN SACHS – WHO IS AN OFFICER </a:t>
            </a:r>
            <a:endParaRPr lang="en-US" dirty="0"/>
          </a:p>
        </p:txBody>
      </p:sp>
      <p:pic>
        <p:nvPicPr>
          <p:cNvPr id="1026" name="Picture 2" descr="C:\Users\cow\Pictures\Sergey.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4" y="914400"/>
            <a:ext cx="3086338" cy="2286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572933" y="1066800"/>
            <a:ext cx="5486400" cy="3570208"/>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Sergey Aleynikov – former Goldman Sachs programmer with VP title </a:t>
            </a:r>
          </a:p>
          <a:p>
            <a:pPr marL="285750" indent="-285750">
              <a:buFont typeface="Arial" panose="020B0604020202020204" pitchFamily="34" charset="0"/>
              <a:buChar char="•"/>
            </a:pPr>
            <a:r>
              <a:rPr lang="en-US" sz="1600" dirty="0" smtClean="0"/>
              <a:t>FBI arrested him for stealing software codes as he quit Goldman Sachs </a:t>
            </a:r>
          </a:p>
          <a:p>
            <a:pPr marL="285750" indent="-285750">
              <a:buFont typeface="Arial" panose="020B0604020202020204" pitchFamily="34" charset="0"/>
              <a:buChar char="•"/>
            </a:pPr>
            <a:r>
              <a:rPr lang="en-US" sz="1600" dirty="0" smtClean="0"/>
              <a:t>Convicted of theft and sentenced to 8 years in prison</a:t>
            </a:r>
          </a:p>
          <a:p>
            <a:pPr marL="285750" indent="-285750">
              <a:buFont typeface="Arial" panose="020B0604020202020204" pitchFamily="34" charset="0"/>
              <a:buChar char="•"/>
            </a:pPr>
            <a:r>
              <a:rPr lang="en-US" sz="1600" dirty="0" smtClean="0"/>
              <a:t>Conviction overturned </a:t>
            </a:r>
          </a:p>
          <a:p>
            <a:pPr marL="285750" indent="-285750">
              <a:buFont typeface="Arial" panose="020B0604020202020204" pitchFamily="34" charset="0"/>
              <a:buChar char="•"/>
            </a:pPr>
            <a:r>
              <a:rPr lang="en-US" sz="1600" dirty="0" smtClean="0"/>
              <a:t>Sues Goldman Sachs under indemnification provision in Goldman Sachs by laws for $7 million in legal fees alleging Goldman Sachs has a mandatory obligation to indemnify </a:t>
            </a:r>
          </a:p>
          <a:p>
            <a:pPr marL="285750" indent="-285750">
              <a:buFont typeface="Arial" panose="020B0604020202020204" pitchFamily="34" charset="0"/>
              <a:buChar char="•"/>
            </a:pPr>
            <a:r>
              <a:rPr lang="en-US" sz="1600" dirty="0" smtClean="0"/>
              <a:t>Goldman argues “vice president” is a “courtesy title” and only board can elect officers. </a:t>
            </a:r>
          </a:p>
          <a:p>
            <a:pPr marL="285750" indent="-285750">
              <a:buFont typeface="Arial" panose="020B0604020202020204" pitchFamily="34" charset="0"/>
              <a:buChar char="•"/>
            </a:pPr>
            <a:r>
              <a:rPr lang="en-US" sz="1600" dirty="0" smtClean="0"/>
              <a:t>Trial court ordered indemnification; appellate court overturned and remanded for a trial on the facts for a jury to decide if Goldman Sachs VP are all officers</a:t>
            </a:r>
            <a:r>
              <a:rPr lang="en-US" dirty="0" smtClean="0"/>
              <a:t>.  </a:t>
            </a:r>
          </a:p>
        </p:txBody>
      </p:sp>
    </p:spTree>
    <p:extLst>
      <p:ext uri="{BB962C8B-B14F-4D97-AF65-F5344CB8AC3E}">
        <p14:creationId xmlns:p14="http://schemas.microsoft.com/office/powerpoint/2010/main" val="3350876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86016872"/>
              </p:ext>
            </p:extLst>
          </p:nvPr>
        </p:nvGraphicFramePr>
        <p:xfrm>
          <a:off x="838200" y="76200"/>
          <a:ext cx="75438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3276600" y="34330"/>
            <a:ext cx="5181600" cy="923330"/>
          </a:xfrm>
          <a:prstGeom prst="rect">
            <a:avLst/>
          </a:prstGeom>
          <a:noFill/>
        </p:spPr>
        <p:txBody>
          <a:bodyPr wrap="square" rtlCol="0">
            <a:spAutoFit/>
          </a:bodyPr>
          <a:lstStyle/>
          <a:p>
            <a:r>
              <a:rPr lang="en-US" dirty="0" smtClean="0"/>
              <a:t>The Regulations are a contract between the Corporation and the beneficiaries entitled to rely thereon. </a:t>
            </a:r>
            <a:endParaRPr lang="en-US" dirty="0"/>
          </a:p>
        </p:txBody>
      </p:sp>
    </p:spTree>
    <p:extLst>
      <p:ext uri="{BB962C8B-B14F-4D97-AF65-F5344CB8AC3E}">
        <p14:creationId xmlns:p14="http://schemas.microsoft.com/office/powerpoint/2010/main" val="38386784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685800" y="76200"/>
            <a:ext cx="7520940" cy="548640"/>
          </a:xfrm>
        </p:spPr>
        <p:txBody>
          <a:bodyPr/>
          <a:lstStyle/>
          <a:p>
            <a:pPr eaLnBrk="1" hangingPunct="1">
              <a:defRPr/>
            </a:pPr>
            <a:r>
              <a:rPr lang="en-US" dirty="0" smtClean="0"/>
              <a:t>BPA ENTITY GOVERNANCE TOOLKIT  </a:t>
            </a:r>
            <a:endParaRPr lang="en-US" dirty="0"/>
          </a:p>
        </p:txBody>
      </p:sp>
      <p:graphicFrame>
        <p:nvGraphicFramePr>
          <p:cNvPr id="4" name="Diagram 3"/>
          <p:cNvGraphicFramePr/>
          <p:nvPr>
            <p:extLst>
              <p:ext uri="{D42A27DB-BD31-4B8C-83A1-F6EECF244321}">
                <p14:modId xmlns:p14="http://schemas.microsoft.com/office/powerpoint/2010/main" val="2245854372"/>
              </p:ext>
            </p:extLst>
          </p:nvPr>
        </p:nvGraphicFramePr>
        <p:xfrm>
          <a:off x="457200" y="609600"/>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01412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0" y="5469732"/>
            <a:ext cx="3962400" cy="338139"/>
          </a:xfrm>
        </p:spPr>
        <p:txBody>
          <a:bodyPr>
            <a:normAutofit fontScale="90000"/>
          </a:bodyPr>
          <a:lstStyle/>
          <a:p>
            <a:r>
              <a:rPr lang="en-US" dirty="0">
                <a:solidFill>
                  <a:schemeClr val="accent2">
                    <a:lumMod val="20000"/>
                    <a:lumOff val="80000"/>
                  </a:schemeClr>
                </a:solidFill>
              </a:rPr>
              <a:t>THANK YOU </a:t>
            </a:r>
          </a:p>
        </p:txBody>
      </p:sp>
      <p:sp>
        <p:nvSpPr>
          <p:cNvPr id="3" name="Picture Placeholder 2"/>
          <p:cNvSpPr>
            <a:spLocks noGrp="1"/>
          </p:cNvSpPr>
          <p:nvPr>
            <p:ph type="pic" sz="quarter" idx="14"/>
          </p:nvPr>
        </p:nvSpPr>
        <p:spPr>
          <a:xfrm>
            <a:off x="2028825" y="0"/>
            <a:ext cx="7115175" cy="6858000"/>
          </a:xfrm>
        </p:spPr>
      </p:sp>
      <p:sp>
        <p:nvSpPr>
          <p:cNvPr id="4" name="TextBox 3"/>
          <p:cNvSpPr txBox="1"/>
          <p:nvPr/>
        </p:nvSpPr>
        <p:spPr>
          <a:xfrm>
            <a:off x="1524000" y="2362200"/>
            <a:ext cx="4648200" cy="1107996"/>
          </a:xfrm>
          <a:prstGeom prst="rect">
            <a:avLst/>
          </a:prstGeom>
          <a:noFill/>
        </p:spPr>
        <p:txBody>
          <a:bodyPr wrap="square" rtlCol="0">
            <a:spAutoFit/>
          </a:bodyPr>
          <a:lstStyle/>
          <a:p>
            <a:r>
              <a:rPr lang="en-US" sz="6600" b="1" dirty="0"/>
              <a:t>THANK YOU </a:t>
            </a:r>
          </a:p>
        </p:txBody>
      </p:sp>
    </p:spTree>
    <p:extLst>
      <p:ext uri="{BB962C8B-B14F-4D97-AF65-F5344CB8AC3E}">
        <p14:creationId xmlns:p14="http://schemas.microsoft.com/office/powerpoint/2010/main" val="25436716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TRENDS </a:t>
            </a:r>
            <a:endParaRPr lang="en-US" dirty="0"/>
          </a:p>
        </p:txBody>
      </p:sp>
      <p:sp>
        <p:nvSpPr>
          <p:cNvPr id="3" name="Content Placeholder 2"/>
          <p:cNvSpPr>
            <a:spLocks noGrp="1"/>
          </p:cNvSpPr>
          <p:nvPr>
            <p:ph idx="1"/>
          </p:nvPr>
        </p:nvSpPr>
        <p:spPr/>
        <p:txBody>
          <a:bodyPr>
            <a:normAutofit fontScale="92500" lnSpcReduction="10000"/>
          </a:bodyPr>
          <a:lstStyle/>
          <a:p>
            <a:pPr>
              <a:buFont typeface="Arial" charset="0"/>
              <a:buChar char="•"/>
            </a:pPr>
            <a:r>
              <a:rPr lang="en-US" sz="2000" dirty="0" smtClean="0"/>
              <a:t>Competing Governance Theories </a:t>
            </a:r>
          </a:p>
          <a:p>
            <a:pPr lvl="2">
              <a:buFont typeface="Arial" charset="0"/>
              <a:buChar char="•"/>
            </a:pPr>
            <a:r>
              <a:rPr lang="en-US" sz="2000" dirty="0" smtClean="0"/>
              <a:t> </a:t>
            </a:r>
            <a:r>
              <a:rPr lang="en-US" sz="2000" b="1" u="sng" dirty="0" smtClean="0"/>
              <a:t>Traditional Governance </a:t>
            </a:r>
          </a:p>
          <a:p>
            <a:pPr lvl="3">
              <a:buFont typeface="Arial" charset="0"/>
              <a:buChar char="•"/>
            </a:pPr>
            <a:r>
              <a:rPr lang="en-US" sz="2000" dirty="0" smtClean="0"/>
              <a:t>Protection of Shareholders </a:t>
            </a:r>
          </a:p>
          <a:p>
            <a:pPr lvl="4">
              <a:buFont typeface="Arial" charset="0"/>
              <a:buChar char="•"/>
            </a:pPr>
            <a:r>
              <a:rPr lang="en-US" sz="2000" dirty="0" smtClean="0"/>
              <a:t>Increase in Long Term Enterprise Value </a:t>
            </a:r>
          </a:p>
          <a:p>
            <a:pPr lvl="4">
              <a:buFont typeface="Arial" charset="0"/>
              <a:buChar char="•"/>
            </a:pPr>
            <a:r>
              <a:rPr lang="en-US" sz="2000" dirty="0" smtClean="0"/>
              <a:t>Protection of Creditors Only in Zone of Insolvency</a:t>
            </a:r>
          </a:p>
          <a:p>
            <a:pPr lvl="4">
              <a:buFont typeface="Arial" charset="0"/>
              <a:buChar char="•"/>
            </a:pPr>
            <a:r>
              <a:rPr lang="en-US" sz="2000" dirty="0" smtClean="0"/>
              <a:t>Business Judgment Rule (BJR) Supreme  </a:t>
            </a:r>
          </a:p>
          <a:p>
            <a:pPr marL="287338" lvl="4" indent="0">
              <a:buNone/>
            </a:pPr>
            <a:r>
              <a:rPr lang="en-US" sz="2000" dirty="0"/>
              <a:t> </a:t>
            </a:r>
            <a:r>
              <a:rPr lang="en-US" sz="2000" dirty="0" smtClean="0"/>
              <a:t>  </a:t>
            </a:r>
            <a:r>
              <a:rPr lang="en-US" sz="2000" b="1" u="sng" dirty="0" smtClean="0"/>
              <a:t>Compliance and Regulatory Governance </a:t>
            </a:r>
          </a:p>
          <a:p>
            <a:pPr marL="630238" lvl="4" indent="-342900"/>
            <a:r>
              <a:rPr lang="en-US" sz="2000" dirty="0" smtClean="0"/>
              <a:t>Accountability of Corporation for its Actions </a:t>
            </a:r>
          </a:p>
          <a:p>
            <a:pPr marL="867982" lvl="5" indent="-342900"/>
            <a:r>
              <a:rPr lang="en-US" sz="1800" dirty="0" smtClean="0"/>
              <a:t>Judicial and Governmental Scrutiny of Agents </a:t>
            </a:r>
          </a:p>
          <a:p>
            <a:pPr marL="1124014" lvl="6" indent="-342900"/>
            <a:r>
              <a:rPr lang="en-US" sz="1800" dirty="0" smtClean="0"/>
              <a:t>BJR no longer an iron clad 100% guarantee of immunity</a:t>
            </a:r>
          </a:p>
          <a:p>
            <a:pPr marL="1124014" lvl="6" indent="-342900"/>
            <a:r>
              <a:rPr lang="en-US" sz="1800" dirty="0" smtClean="0"/>
              <a:t>Civil and Criminal Exposure for Company’s Agents </a:t>
            </a:r>
          </a:p>
          <a:p>
            <a:pPr marL="1352614" lvl="7" indent="-342900"/>
            <a:r>
              <a:rPr lang="en-US" sz="1800" dirty="0" smtClean="0"/>
              <a:t>Directors, Officers, Accountants (and Lawyers ?)</a:t>
            </a:r>
          </a:p>
          <a:p>
            <a:pPr marL="287338" lvl="4" indent="0">
              <a:buNone/>
            </a:pPr>
            <a:endParaRPr lang="en-US" sz="2000" dirty="0"/>
          </a:p>
        </p:txBody>
      </p:sp>
    </p:spTree>
    <p:extLst>
      <p:ext uri="{BB962C8B-B14F-4D97-AF65-F5344CB8AC3E}">
        <p14:creationId xmlns:p14="http://schemas.microsoft.com/office/powerpoint/2010/main" val="1359512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Forthcoming Ohio Law Change – Corporations </a:t>
            </a:r>
            <a:endParaRPr lang="en-US" dirty="0"/>
          </a:p>
        </p:txBody>
      </p:sp>
      <p:sp>
        <p:nvSpPr>
          <p:cNvPr id="3" name="Content Placeholder 2"/>
          <p:cNvSpPr>
            <a:spLocks noGrp="1"/>
          </p:cNvSpPr>
          <p:nvPr>
            <p:ph idx="1"/>
          </p:nvPr>
        </p:nvSpPr>
        <p:spPr/>
        <p:txBody>
          <a:bodyPr/>
          <a:lstStyle/>
          <a:p>
            <a:r>
              <a:rPr lang="en-US" dirty="0" smtClean="0">
                <a:hlinkClick r:id="rId2" action="ppaction://hlinkfile"/>
              </a:rPr>
              <a:t>Library &amp; Resources/Ohio Senate Bill 181</a:t>
            </a:r>
            <a:endParaRPr lang="en-US" dirty="0" smtClean="0"/>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25692333"/>
              </p:ext>
            </p:extLst>
          </p:nvPr>
        </p:nvGraphicFramePr>
        <p:xfrm>
          <a:off x="1524000" y="1676400"/>
          <a:ext cx="6096000" cy="323596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endParaRPr lang="en-US" dirty="0"/>
                    </a:p>
                  </a:txBody>
                  <a:tcPr/>
                </a:tc>
                <a:tc>
                  <a:txBody>
                    <a:bodyPr/>
                    <a:lstStyle/>
                    <a:p>
                      <a:r>
                        <a:rPr lang="en-US" dirty="0" smtClean="0"/>
                        <a:t>Current Law </a:t>
                      </a:r>
                      <a:endParaRPr lang="en-US" dirty="0"/>
                    </a:p>
                  </a:txBody>
                  <a:tcPr/>
                </a:tc>
                <a:tc>
                  <a:txBody>
                    <a:bodyPr/>
                    <a:lstStyle/>
                    <a:p>
                      <a:endParaRPr lang="en-US" dirty="0"/>
                    </a:p>
                  </a:txBody>
                  <a:tcPr/>
                </a:tc>
              </a:tr>
              <a:tr h="370840">
                <a:tc>
                  <a:txBody>
                    <a:bodyPr/>
                    <a:lstStyle/>
                    <a:p>
                      <a:r>
                        <a:rPr lang="en-US" sz="1600" dirty="0" smtClean="0"/>
                        <a:t>1701.56 (A)</a:t>
                      </a:r>
                      <a:endParaRPr lang="en-US" sz="1600" dirty="0"/>
                    </a:p>
                  </a:txBody>
                  <a:tcPr/>
                </a:tc>
                <a:tc>
                  <a:txBody>
                    <a:bodyPr/>
                    <a:lstStyle/>
                    <a:p>
                      <a:r>
                        <a:rPr lang="en-US" sz="1600" baseline="0" dirty="0" smtClean="0"/>
                        <a:t> Ambiguous as to Chairman being an officer </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t>New</a:t>
                      </a:r>
                      <a:r>
                        <a:rPr lang="en-US" sz="1600" b="1" baseline="0" dirty="0" smtClean="0"/>
                        <a:t> (A)(4):  </a:t>
                      </a:r>
                      <a:r>
                        <a:rPr lang="en-US" sz="1600" dirty="0" smtClean="0"/>
                        <a:t>Chairman is not an officer unless</a:t>
                      </a:r>
                      <a:r>
                        <a:rPr lang="en-US" sz="1600" baseline="0" dirty="0" smtClean="0"/>
                        <a:t> articles, regulations or board action says otherwise </a:t>
                      </a:r>
                      <a:endParaRPr lang="en-US" sz="1600" dirty="0" smtClean="0"/>
                    </a:p>
                    <a:p>
                      <a:endParaRPr lang="en-US" sz="1600" dirty="0"/>
                    </a:p>
                  </a:txBody>
                  <a:tcPr/>
                </a:tc>
              </a:tr>
              <a:tr h="370840">
                <a:tc>
                  <a:txBody>
                    <a:bodyPr/>
                    <a:lstStyle/>
                    <a:p>
                      <a:r>
                        <a:rPr lang="en-US" sz="1600" b="1" dirty="0" smtClean="0">
                          <a:solidFill>
                            <a:srgbClr val="FF0000"/>
                          </a:solidFill>
                        </a:rPr>
                        <a:t>New</a:t>
                      </a:r>
                      <a:r>
                        <a:rPr lang="en-US" sz="1600" dirty="0" smtClean="0"/>
                        <a:t>:</a:t>
                      </a:r>
                      <a:r>
                        <a:rPr lang="en-US" sz="1600" baseline="0" dirty="0" smtClean="0"/>
                        <a:t> </a:t>
                      </a:r>
                      <a:r>
                        <a:rPr lang="en-US" sz="1600" dirty="0" smtClean="0"/>
                        <a:t>1701.641 for corporations</a:t>
                      </a:r>
                      <a:r>
                        <a:rPr lang="en-US" sz="1600" baseline="0" dirty="0" smtClean="0"/>
                        <a:t> and 1705.031 for limited liability companies  </a:t>
                      </a:r>
                      <a:endParaRPr lang="en-US" sz="1600" dirty="0"/>
                    </a:p>
                  </a:txBody>
                  <a:tcPr/>
                </a:tc>
                <a:tc>
                  <a:txBody>
                    <a:bodyPr/>
                    <a:lstStyle/>
                    <a:p>
                      <a:r>
                        <a:rPr lang="en-US" sz="1600" dirty="0" smtClean="0"/>
                        <a:t>Unclear</a:t>
                      </a:r>
                      <a:r>
                        <a:rPr lang="en-US" sz="1600" baseline="0" dirty="0" smtClean="0"/>
                        <a:t> that officers have fiduciary duties to the corporation </a:t>
                      </a:r>
                      <a:endParaRPr lang="en-US" sz="1600" dirty="0"/>
                    </a:p>
                  </a:txBody>
                  <a:tcPr/>
                </a:tc>
                <a:tc>
                  <a:txBody>
                    <a:bodyPr/>
                    <a:lstStyle/>
                    <a:p>
                      <a:r>
                        <a:rPr lang="en-US" sz="1600" dirty="0" smtClean="0"/>
                        <a:t>Makes</a:t>
                      </a:r>
                      <a:r>
                        <a:rPr lang="en-US" sz="1600" baseline="0" dirty="0" smtClean="0"/>
                        <a:t> clear that officers have only fiduciary duties set forth in the statute </a:t>
                      </a:r>
                      <a:endParaRPr lang="en-US" sz="1600" dirty="0"/>
                    </a:p>
                  </a:txBody>
                  <a:tcPr/>
                </a:tc>
              </a:tr>
            </a:tbl>
          </a:graphicData>
        </a:graphic>
      </p:graphicFrame>
    </p:spTree>
    <p:extLst>
      <p:ext uri="{BB962C8B-B14F-4D97-AF65-F5344CB8AC3E}">
        <p14:creationId xmlns:p14="http://schemas.microsoft.com/office/powerpoint/2010/main" val="21223585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Officer Exculpation   </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q"/>
            </a:pPr>
            <a:r>
              <a:rPr lang="en-US" dirty="0" smtClean="0"/>
              <a:t>Perform duties </a:t>
            </a:r>
          </a:p>
          <a:p>
            <a:pPr lvl="3">
              <a:buFont typeface="Wingdings" panose="05000000000000000000" pitchFamily="2" charset="2"/>
              <a:buChar char="q"/>
            </a:pPr>
            <a:r>
              <a:rPr lang="en-US" dirty="0"/>
              <a:t> </a:t>
            </a:r>
            <a:r>
              <a:rPr lang="en-US" dirty="0" smtClean="0"/>
              <a:t>In Good Faith </a:t>
            </a:r>
          </a:p>
          <a:p>
            <a:pPr lvl="3">
              <a:buFont typeface="Wingdings" panose="05000000000000000000" pitchFamily="2" charset="2"/>
              <a:buChar char="q"/>
            </a:pPr>
            <a:r>
              <a:rPr lang="en-US" dirty="0"/>
              <a:t> </a:t>
            </a:r>
            <a:r>
              <a:rPr lang="en-US" dirty="0" smtClean="0"/>
              <a:t>In a manner the officer reasonably believes to be in or not opposed to the best interest of the corporation </a:t>
            </a:r>
          </a:p>
          <a:p>
            <a:pPr lvl="3">
              <a:buFont typeface="Wingdings" panose="05000000000000000000" pitchFamily="2" charset="2"/>
              <a:buChar char="q"/>
            </a:pPr>
            <a:r>
              <a:rPr lang="en-US" dirty="0"/>
              <a:t> </a:t>
            </a:r>
            <a:r>
              <a:rPr lang="en-US" dirty="0" smtClean="0"/>
              <a:t>With care of an ordinary person in like position or circumstances </a:t>
            </a:r>
          </a:p>
          <a:p>
            <a:pPr marL="398463" lvl="3" indent="-339725">
              <a:buFont typeface="Wingdings" panose="05000000000000000000" pitchFamily="2" charset="2"/>
              <a:buChar char="q"/>
            </a:pPr>
            <a:r>
              <a:rPr lang="en-US" b="1" u="sng" dirty="0" smtClean="0"/>
              <a:t>Affirmative Defenses </a:t>
            </a:r>
          </a:p>
          <a:p>
            <a:pPr marL="573088" lvl="4" indent="-285750"/>
            <a:r>
              <a:rPr lang="en-US" dirty="0" smtClean="0"/>
              <a:t>Officer is entitled to rely of information, reports, statements and opinions of other directors, officers, employees and agents so long as officer believes the source to be competent and reliable. Knowledge by the officer to the contrary voids her right to rely. </a:t>
            </a:r>
          </a:p>
          <a:p>
            <a:pPr marL="287338" lvl="4" indent="0">
              <a:buNone/>
            </a:pPr>
            <a:r>
              <a:rPr lang="en-US" dirty="0" smtClean="0"/>
              <a:t> </a:t>
            </a:r>
            <a:endParaRPr lang="en-US" dirty="0"/>
          </a:p>
        </p:txBody>
      </p:sp>
    </p:spTree>
    <p:extLst>
      <p:ext uri="{BB962C8B-B14F-4D97-AF65-F5344CB8AC3E}">
        <p14:creationId xmlns:p14="http://schemas.microsoft.com/office/powerpoint/2010/main" val="6883895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Officer Exculpation </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dirty="0" smtClean="0"/>
              <a:t>Burden of Proof     </a:t>
            </a:r>
          </a:p>
          <a:p>
            <a:pPr lvl="3">
              <a:buFont typeface="Wingdings" panose="05000000000000000000" pitchFamily="2" charset="2"/>
              <a:buChar char="q"/>
            </a:pPr>
            <a:r>
              <a:rPr lang="en-US" dirty="0"/>
              <a:t> </a:t>
            </a:r>
            <a:r>
              <a:rPr lang="en-US" dirty="0" smtClean="0"/>
              <a:t>   </a:t>
            </a:r>
            <a:r>
              <a:rPr lang="en-US" b="1" dirty="0" smtClean="0">
                <a:solidFill>
                  <a:srgbClr val="C00000"/>
                </a:solidFill>
              </a:rPr>
              <a:t>Culpability</a:t>
            </a:r>
            <a:r>
              <a:rPr lang="en-US" dirty="0" smtClean="0"/>
              <a:t>:  Plaintiff must first prove by </a:t>
            </a:r>
            <a:r>
              <a:rPr lang="en-US" b="1" u="sng" dirty="0" smtClean="0"/>
              <a:t>clear and convincing evidence</a:t>
            </a:r>
            <a:r>
              <a:rPr lang="en-US" dirty="0" smtClean="0"/>
              <a:t>  </a:t>
            </a:r>
          </a:p>
          <a:p>
            <a:pPr marL="685800" lvl="4" indent="0">
              <a:buNone/>
            </a:pPr>
            <a:r>
              <a:rPr lang="en-US" dirty="0" smtClean="0"/>
              <a:t>	that officer did not act (1) in good faith or (2) in a manner the officer   	reasonably believed was not in the best interest or opposed to the best 	interest of the corporation or (3) without the care of an ordinary person in 	similar circumstances.  </a:t>
            </a:r>
          </a:p>
          <a:p>
            <a:pPr marL="858838" lvl="4" indent="-401638">
              <a:buFont typeface="Wingdings" panose="05000000000000000000" pitchFamily="2" charset="2"/>
              <a:buChar char="q"/>
            </a:pPr>
            <a:r>
              <a:rPr lang="en-US" b="1" dirty="0" smtClean="0">
                <a:solidFill>
                  <a:srgbClr val="C00000"/>
                </a:solidFill>
              </a:rPr>
              <a:t>Damages</a:t>
            </a:r>
            <a:r>
              <a:rPr lang="en-US" dirty="0" smtClean="0"/>
              <a:t>:   Clear and convincing evidence in court that proves that (1) the officer had a deliberate intent to cause injury to the corporation or (2) the officer’s actions were undertaken with reckless disregard for the best interest of the corporation.    </a:t>
            </a:r>
          </a:p>
          <a:p>
            <a:pPr marL="287338" lvl="4" indent="0">
              <a:buNone/>
            </a:pPr>
            <a:r>
              <a:rPr lang="en-US" dirty="0" smtClean="0"/>
              <a:t> </a:t>
            </a:r>
            <a:endParaRPr lang="en-US" dirty="0"/>
          </a:p>
        </p:txBody>
      </p:sp>
    </p:spTree>
    <p:extLst>
      <p:ext uri="{BB962C8B-B14F-4D97-AF65-F5344CB8AC3E}">
        <p14:creationId xmlns:p14="http://schemas.microsoft.com/office/powerpoint/2010/main" val="17909904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DAMAGES TEST EXCEPTION  </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q"/>
            </a:pPr>
            <a:r>
              <a:rPr lang="en-US" dirty="0" smtClean="0"/>
              <a:t>Opt – Out Rights      </a:t>
            </a:r>
          </a:p>
          <a:p>
            <a:pPr marL="287338" lvl="4" indent="0">
              <a:buNone/>
            </a:pPr>
            <a:r>
              <a:rPr lang="en-US" dirty="0" smtClean="0"/>
              <a:t>A corporation can opt-out of the damages test of the Officer Exculpation provision by expressly referencing the opt out right in </a:t>
            </a:r>
          </a:p>
          <a:p>
            <a:pPr marL="287338" lvl="4" indent="0">
              <a:buNone/>
            </a:pPr>
            <a:r>
              <a:rPr lang="en-US" dirty="0" smtClean="0"/>
              <a:t>    (1)  the corporation’s articles or regulations or </a:t>
            </a:r>
          </a:p>
          <a:p>
            <a:pPr marL="287338" lvl="4" indent="0">
              <a:buNone/>
            </a:pPr>
            <a:r>
              <a:rPr lang="en-US" dirty="0" smtClean="0"/>
              <a:t>    (2) a written agreement between the corporation and the officer </a:t>
            </a:r>
          </a:p>
          <a:p>
            <a:pPr marL="287338" lvl="4" indent="0">
              <a:buNone/>
            </a:pPr>
            <a:r>
              <a:rPr lang="en-US" dirty="0" smtClean="0"/>
              <a:t>     </a:t>
            </a:r>
            <a:endParaRPr lang="en-US" dirty="0"/>
          </a:p>
        </p:txBody>
      </p:sp>
    </p:spTree>
    <p:extLst>
      <p:ext uri="{BB962C8B-B14F-4D97-AF65-F5344CB8AC3E}">
        <p14:creationId xmlns:p14="http://schemas.microsoft.com/office/powerpoint/2010/main" val="23660927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Forthcoming Ohio Law Change – LLC </a:t>
            </a:r>
            <a:endParaRPr lang="en-US" dirty="0"/>
          </a:p>
        </p:txBody>
      </p:sp>
      <p:sp>
        <p:nvSpPr>
          <p:cNvPr id="3" name="Content Placeholder 2"/>
          <p:cNvSpPr>
            <a:spLocks noGrp="1"/>
          </p:cNvSpPr>
          <p:nvPr>
            <p:ph idx="1"/>
          </p:nvPr>
        </p:nvSpPr>
        <p:spPr/>
        <p:txBody>
          <a:bodyPr/>
          <a:lstStyle/>
          <a:p>
            <a:r>
              <a:rPr lang="en-US" dirty="0" smtClean="0">
                <a:hlinkClick r:id="rId2" action="ppaction://hlinkfile"/>
              </a:rPr>
              <a:t>Library And Resources\Ohio Senate Bill 181.pdf</a:t>
            </a:r>
            <a:endParaRPr lang="en-US" dirty="0" smtClean="0"/>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727567276"/>
              </p:ext>
            </p:extLst>
          </p:nvPr>
        </p:nvGraphicFramePr>
        <p:xfrm>
          <a:off x="1524000" y="1676400"/>
          <a:ext cx="6096000" cy="27482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endParaRPr lang="en-US" dirty="0"/>
                    </a:p>
                  </a:txBody>
                  <a:tcPr/>
                </a:tc>
                <a:tc>
                  <a:txBody>
                    <a:bodyPr/>
                    <a:lstStyle/>
                    <a:p>
                      <a:r>
                        <a:rPr lang="en-US" dirty="0" smtClean="0"/>
                        <a:t>Current Law </a:t>
                      </a:r>
                      <a:endParaRPr lang="en-US" dirty="0"/>
                    </a:p>
                  </a:txBody>
                  <a:tcPr/>
                </a:tc>
                <a:tc>
                  <a:txBody>
                    <a:bodyPr/>
                    <a:lstStyle/>
                    <a:p>
                      <a:endParaRPr lang="en-US" dirty="0"/>
                    </a:p>
                  </a:txBody>
                  <a:tcPr/>
                </a:tc>
              </a:tr>
              <a:tr h="370840">
                <a:tc>
                  <a:txBody>
                    <a:bodyPr/>
                    <a:lstStyle/>
                    <a:p>
                      <a:r>
                        <a:rPr lang="en-US" sz="1600" dirty="0" smtClean="0"/>
                        <a:t>New:</a:t>
                      </a:r>
                      <a:r>
                        <a:rPr lang="en-US" sz="1600" baseline="0" dirty="0" smtClean="0"/>
                        <a:t> </a:t>
                      </a:r>
                      <a:r>
                        <a:rPr lang="en-US" sz="1600" dirty="0" smtClean="0"/>
                        <a:t>1705.031</a:t>
                      </a:r>
                      <a:endParaRPr lang="en-US" sz="1600" dirty="0"/>
                    </a:p>
                  </a:txBody>
                  <a:tcPr/>
                </a:tc>
                <a:tc>
                  <a:txBody>
                    <a:bodyPr/>
                    <a:lstStyle/>
                    <a:p>
                      <a:r>
                        <a:rPr lang="en-US" sz="1600" dirty="0" smtClean="0"/>
                        <a:t>Contracts or Transactions with Members and Managers;</a:t>
                      </a:r>
                      <a:r>
                        <a:rPr lang="en-US" sz="1600" baseline="0" dirty="0" smtClean="0"/>
                        <a:t> authority to fix compensation </a:t>
                      </a:r>
                      <a:endParaRPr lang="en-US" sz="1600" dirty="0"/>
                    </a:p>
                  </a:txBody>
                  <a:tcPr/>
                </a:tc>
                <a:tc>
                  <a:txBody>
                    <a:bodyPr/>
                    <a:lstStyle/>
                    <a:p>
                      <a:r>
                        <a:rPr lang="en-US" sz="1600" dirty="0" smtClean="0"/>
                        <a:t>Confirms</a:t>
                      </a:r>
                      <a:r>
                        <a:rPr lang="en-US" sz="1600" baseline="0" dirty="0" smtClean="0"/>
                        <a:t> that Chapter 1705 applies to all Ohio LLCs (including single member entities) </a:t>
                      </a:r>
                      <a:endParaRPr lang="en-US" sz="1600" dirty="0"/>
                    </a:p>
                  </a:txBody>
                  <a:tcPr/>
                </a:tc>
              </a:tr>
              <a:tr h="370840">
                <a:tc>
                  <a:txBody>
                    <a:bodyPr/>
                    <a:lstStyle/>
                    <a:p>
                      <a:r>
                        <a:rPr lang="en-US" sz="1600" dirty="0" smtClean="0"/>
                        <a:t>1705.081</a:t>
                      </a:r>
                      <a:endParaRPr lang="en-US" sz="1600" dirty="0"/>
                    </a:p>
                  </a:txBody>
                  <a:tcPr/>
                </a:tc>
                <a:tc>
                  <a:txBody>
                    <a:bodyPr/>
                    <a:lstStyle/>
                    <a:p>
                      <a:endParaRPr lang="en-US" sz="1600" dirty="0"/>
                    </a:p>
                  </a:txBody>
                  <a:tcPr/>
                </a:tc>
                <a:tc>
                  <a:txBody>
                    <a:bodyPr/>
                    <a:lstStyle/>
                    <a:p>
                      <a:r>
                        <a:rPr lang="en-US" sz="1600" dirty="0" smtClean="0"/>
                        <a:t>Clarifies</a:t>
                      </a:r>
                      <a:r>
                        <a:rPr lang="en-US" sz="1600" baseline="0" dirty="0" smtClean="0"/>
                        <a:t> that manager’s duties can be the same as member’s duties </a:t>
                      </a:r>
                      <a:endParaRPr lang="en-US" sz="1600" dirty="0"/>
                    </a:p>
                  </a:txBody>
                  <a:tcPr/>
                </a:tc>
              </a:tr>
            </a:tbl>
          </a:graphicData>
        </a:graphic>
      </p:graphicFrame>
    </p:spTree>
    <p:extLst>
      <p:ext uri="{BB962C8B-B14F-4D97-AF65-F5344CB8AC3E}">
        <p14:creationId xmlns:p14="http://schemas.microsoft.com/office/powerpoint/2010/main" val="35799984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Forthcoming Ohio Law Change – LLC  </a:t>
            </a:r>
            <a:endParaRPr lang="en-US" dirty="0"/>
          </a:p>
        </p:txBody>
      </p:sp>
      <p:sp>
        <p:nvSpPr>
          <p:cNvPr id="3" name="Content Placeholder 2"/>
          <p:cNvSpPr>
            <a:spLocks noGrp="1"/>
          </p:cNvSpPr>
          <p:nvPr>
            <p:ph idx="1"/>
          </p:nvPr>
        </p:nvSpPr>
        <p:spPr/>
        <p:txBody>
          <a:bodyPr/>
          <a:lstStyle/>
          <a:p>
            <a:r>
              <a:rPr lang="en-US" dirty="0" smtClean="0">
                <a:hlinkClick r:id="rId2" action="ppaction://hlinkfile"/>
              </a:rPr>
              <a:t>Library And Resources\Ohio Senate Bill 181.pdf</a:t>
            </a:r>
            <a:endParaRPr lang="en-US" dirty="0" smtClean="0"/>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458589859"/>
              </p:ext>
            </p:extLst>
          </p:nvPr>
        </p:nvGraphicFramePr>
        <p:xfrm>
          <a:off x="1524000" y="1676400"/>
          <a:ext cx="6096000" cy="299212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endParaRPr lang="en-US" dirty="0"/>
                    </a:p>
                  </a:txBody>
                  <a:tcPr/>
                </a:tc>
                <a:tc>
                  <a:txBody>
                    <a:bodyPr/>
                    <a:lstStyle/>
                    <a:p>
                      <a:r>
                        <a:rPr lang="en-US" dirty="0" smtClean="0"/>
                        <a:t>Current Law </a:t>
                      </a:r>
                      <a:endParaRPr lang="en-US" dirty="0"/>
                    </a:p>
                  </a:txBody>
                  <a:tcPr/>
                </a:tc>
                <a:tc>
                  <a:txBody>
                    <a:bodyPr/>
                    <a:lstStyle/>
                    <a:p>
                      <a:endParaRPr lang="en-US" dirty="0"/>
                    </a:p>
                  </a:txBody>
                  <a:tcPr/>
                </a:tc>
              </a:tr>
              <a:tr h="370840">
                <a:tc>
                  <a:txBody>
                    <a:bodyPr/>
                    <a:lstStyle/>
                    <a:p>
                      <a:r>
                        <a:rPr lang="en-US" sz="1600" dirty="0" smtClean="0"/>
                        <a:t>New:</a:t>
                      </a:r>
                      <a:r>
                        <a:rPr lang="en-US" sz="1600" baseline="0" dirty="0" smtClean="0"/>
                        <a:t> </a:t>
                      </a:r>
                      <a:r>
                        <a:rPr lang="en-US" sz="1600" dirty="0" smtClean="0"/>
                        <a:t>1705.</a:t>
                      </a:r>
                      <a:r>
                        <a:rPr lang="en-US" sz="1600" baseline="0" dirty="0" smtClean="0"/>
                        <a:t> 081(C)</a:t>
                      </a:r>
                      <a:endParaRPr lang="en-US" sz="1600" dirty="0"/>
                    </a:p>
                  </a:txBody>
                  <a:tcPr/>
                </a:tc>
                <a:tc>
                  <a:txBody>
                    <a:bodyPr/>
                    <a:lstStyle/>
                    <a:p>
                      <a:endParaRPr lang="en-US" sz="1600" dirty="0"/>
                    </a:p>
                  </a:txBody>
                  <a:tcPr/>
                </a:tc>
                <a:tc>
                  <a:txBody>
                    <a:bodyPr/>
                    <a:lstStyle/>
                    <a:p>
                      <a:r>
                        <a:rPr lang="en-US" sz="1600" baseline="0" dirty="0" smtClean="0"/>
                        <a:t>Waiver and Elimination of fiduciary duties permitted if done in writing  </a:t>
                      </a:r>
                      <a:endParaRPr lang="en-US" sz="1600" dirty="0"/>
                    </a:p>
                  </a:txBody>
                  <a:tcPr/>
                </a:tc>
              </a:tr>
              <a:tr h="370840">
                <a:tc>
                  <a:txBody>
                    <a:bodyPr/>
                    <a:lstStyle/>
                    <a:p>
                      <a:r>
                        <a:rPr lang="en-US" sz="1600" dirty="0" smtClean="0"/>
                        <a:t>1705.081</a:t>
                      </a:r>
                      <a:r>
                        <a:rPr lang="en-US" sz="1600" baseline="0" dirty="0" smtClean="0"/>
                        <a:t> (D) </a:t>
                      </a:r>
                      <a:endParaRPr lang="en-US" sz="1600" dirty="0"/>
                    </a:p>
                  </a:txBody>
                  <a:tcPr/>
                </a:tc>
                <a:tc>
                  <a:txBody>
                    <a:bodyPr/>
                    <a:lstStyle/>
                    <a:p>
                      <a:endParaRPr lang="en-US" sz="1600" dirty="0"/>
                    </a:p>
                  </a:txBody>
                  <a:tcPr/>
                </a:tc>
                <a:tc>
                  <a:txBody>
                    <a:bodyPr/>
                    <a:lstStyle/>
                    <a:p>
                      <a:r>
                        <a:rPr lang="en-US" sz="1600" baseline="0" dirty="0" smtClean="0"/>
                        <a:t>Increases maximum freedom on contract in Operating Agreement (subject to stated limits) </a:t>
                      </a:r>
                      <a:endParaRPr lang="en-US" sz="1600" dirty="0"/>
                    </a:p>
                  </a:txBody>
                  <a:tcPr/>
                </a:tc>
              </a:tr>
            </a:tbl>
          </a:graphicData>
        </a:graphic>
      </p:graphicFrame>
    </p:spTree>
    <p:extLst>
      <p:ext uri="{BB962C8B-B14F-4D97-AF65-F5344CB8AC3E}">
        <p14:creationId xmlns:p14="http://schemas.microsoft.com/office/powerpoint/2010/main" val="10932770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Forthcoming Ohio Law CHANGE – LLC  </a:t>
            </a:r>
            <a:endParaRPr lang="en-US" dirty="0"/>
          </a:p>
        </p:txBody>
      </p:sp>
      <p:sp>
        <p:nvSpPr>
          <p:cNvPr id="3" name="Content Placeholder 2"/>
          <p:cNvSpPr>
            <a:spLocks noGrp="1"/>
          </p:cNvSpPr>
          <p:nvPr>
            <p:ph idx="1"/>
          </p:nvPr>
        </p:nvSpPr>
        <p:spPr/>
        <p:txBody>
          <a:bodyPr/>
          <a:lstStyle/>
          <a:p>
            <a:r>
              <a:rPr lang="en-US" dirty="0" smtClean="0">
                <a:hlinkClick r:id="rId2" action="ppaction://hlinkfile"/>
              </a:rPr>
              <a:t>Library And Resources\Ohio Senate Bill 181.pdf</a:t>
            </a:r>
            <a:endParaRPr lang="en-US" dirty="0" smtClean="0"/>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64169657"/>
              </p:ext>
            </p:extLst>
          </p:nvPr>
        </p:nvGraphicFramePr>
        <p:xfrm>
          <a:off x="1524000" y="1676400"/>
          <a:ext cx="6096000" cy="39674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endParaRPr lang="en-US" dirty="0"/>
                    </a:p>
                  </a:txBody>
                  <a:tcPr/>
                </a:tc>
                <a:tc>
                  <a:txBody>
                    <a:bodyPr/>
                    <a:lstStyle/>
                    <a:p>
                      <a:r>
                        <a:rPr lang="en-US" dirty="0" smtClean="0"/>
                        <a:t>Current Law </a:t>
                      </a:r>
                      <a:endParaRPr lang="en-US" dirty="0"/>
                    </a:p>
                  </a:txBody>
                  <a:tcPr/>
                </a:tc>
                <a:tc>
                  <a:txBody>
                    <a:bodyPr/>
                    <a:lstStyle/>
                    <a:p>
                      <a:endParaRPr lang="en-US" dirty="0"/>
                    </a:p>
                  </a:txBody>
                  <a:tcPr/>
                </a:tc>
              </a:tr>
              <a:tr h="370840">
                <a:tc>
                  <a:txBody>
                    <a:bodyPr/>
                    <a:lstStyle/>
                    <a:p>
                      <a:r>
                        <a:rPr lang="en-US" sz="1600" dirty="0" smtClean="0"/>
                        <a:t>1705.281 </a:t>
                      </a:r>
                      <a:endParaRPr lang="en-US" sz="1600" dirty="0"/>
                    </a:p>
                  </a:txBody>
                  <a:tcPr/>
                </a:tc>
                <a:tc>
                  <a:txBody>
                    <a:bodyPr/>
                    <a:lstStyle/>
                    <a:p>
                      <a:endParaRPr lang="en-US" sz="1600" dirty="0"/>
                    </a:p>
                  </a:txBody>
                  <a:tcPr/>
                </a:tc>
                <a:tc>
                  <a:txBody>
                    <a:bodyPr/>
                    <a:lstStyle/>
                    <a:p>
                      <a:r>
                        <a:rPr lang="en-US" sz="1600" dirty="0" smtClean="0"/>
                        <a:t>Members</a:t>
                      </a:r>
                      <a:r>
                        <a:rPr lang="en-US" sz="1600" baseline="0" dirty="0" smtClean="0"/>
                        <a:t> Duty of Loyalty does not include non-compete and conflict of interest can be cleared by safe harbor of 1705.31(A)(a), (b) or (c)</a:t>
                      </a:r>
                      <a:endParaRPr lang="en-US" sz="1600" dirty="0"/>
                    </a:p>
                  </a:txBody>
                  <a:tcPr/>
                </a:tc>
              </a:tr>
              <a:tr h="370840">
                <a:tc>
                  <a:txBody>
                    <a:bodyPr/>
                    <a:lstStyle/>
                    <a:p>
                      <a:r>
                        <a:rPr lang="en-US" sz="1600" dirty="0" smtClean="0"/>
                        <a:t>1705.081</a:t>
                      </a:r>
                      <a:r>
                        <a:rPr lang="en-US" sz="1600" baseline="0" dirty="0" smtClean="0"/>
                        <a:t> (D) </a:t>
                      </a:r>
                      <a:endParaRPr lang="en-US" sz="1600" dirty="0"/>
                    </a:p>
                  </a:txBody>
                  <a:tcPr/>
                </a:tc>
                <a:tc>
                  <a:txBody>
                    <a:bodyPr/>
                    <a:lstStyle/>
                    <a:p>
                      <a:endParaRPr lang="en-US" sz="1600" dirty="0"/>
                    </a:p>
                  </a:txBody>
                  <a:tcPr/>
                </a:tc>
                <a:tc>
                  <a:txBody>
                    <a:bodyPr/>
                    <a:lstStyle/>
                    <a:p>
                      <a:r>
                        <a:rPr lang="en-US" sz="1600" baseline="0" dirty="0" smtClean="0"/>
                        <a:t>Increases maximum freedom on contract in Operating Agreement (subject to stated limits) </a:t>
                      </a:r>
                      <a:endParaRPr lang="en-US" sz="1600" dirty="0"/>
                    </a:p>
                  </a:txBody>
                  <a:tcPr/>
                </a:tc>
              </a:tr>
            </a:tbl>
          </a:graphicData>
        </a:graphic>
      </p:graphicFrame>
    </p:spTree>
    <p:extLst>
      <p:ext uri="{BB962C8B-B14F-4D97-AF65-F5344CB8AC3E}">
        <p14:creationId xmlns:p14="http://schemas.microsoft.com/office/powerpoint/2010/main" val="27689202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BC8604334D8B346ACBB65CFEA82E0E7" ma:contentTypeVersion="1" ma:contentTypeDescription="Create a new document." ma:contentTypeScope="" ma:versionID="63986d5705f3430c786f6d4058d9671a">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3ECE4D4B-37C5-4128-8520-492D03FF8826}"/>
</file>

<file path=customXml/itemProps2.xml><?xml version="1.0" encoding="utf-8"?>
<ds:datastoreItem xmlns:ds="http://schemas.openxmlformats.org/officeDocument/2006/customXml" ds:itemID="{5B622623-1350-4ACE-A80B-9C8F327E3BCE}"/>
</file>

<file path=customXml/itemProps3.xml><?xml version="1.0" encoding="utf-8"?>
<ds:datastoreItem xmlns:ds="http://schemas.openxmlformats.org/officeDocument/2006/customXml" ds:itemID="{7BF67ED6-4636-4098-9AEB-436A14909E61}"/>
</file>

<file path=docProps/app.xml><?xml version="1.0" encoding="utf-8"?>
<Properties xmlns="http://schemas.openxmlformats.org/officeDocument/2006/extended-properties" xmlns:vt="http://schemas.openxmlformats.org/officeDocument/2006/docPropsVTypes">
  <Template>Angles</Template>
  <TotalTime>666</TotalTime>
  <Words>900</Words>
  <Application>Microsoft Office PowerPoint</Application>
  <PresentationFormat>On-screen Show (4:3)</PresentationFormat>
  <Paragraphs>113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Angles</vt:lpstr>
      <vt:lpstr>What's New IN Entity Governance – OHIO – 2016 </vt:lpstr>
      <vt:lpstr>TRENDS </vt:lpstr>
      <vt:lpstr>Forthcoming Ohio Law Change – Corporations </vt:lpstr>
      <vt:lpstr>Officer Exculpation   </vt:lpstr>
      <vt:lpstr>Officer Exculpation </vt:lpstr>
      <vt:lpstr>DAMAGES TEST EXCEPTION  </vt:lpstr>
      <vt:lpstr>Forthcoming Ohio Law Change – LLC </vt:lpstr>
      <vt:lpstr>Forthcoming Ohio Law Change – LLC  </vt:lpstr>
      <vt:lpstr>Forthcoming Ohio Law CHANGE – LLC  </vt:lpstr>
      <vt:lpstr>Forthcoming Ohio Law CHANGE – LLC  </vt:lpstr>
      <vt:lpstr>Forthcoming Ohio Law CHANGE – LLC </vt:lpstr>
      <vt:lpstr>GOLDMAN SACHS – WHO IS AN OFFICER </vt:lpstr>
      <vt:lpstr>GOLDMAN SACHS – WHO IS AN OFFICER </vt:lpstr>
      <vt:lpstr>PowerPoint Presentation</vt:lpstr>
      <vt:lpstr>BPA ENTITY GOVERNANCE TOOLKIT  </vt:lpstr>
      <vt:lpstr>THANK YOU </vt:lpstr>
    </vt:vector>
  </TitlesOfParts>
  <Company>Hahn Loeser Parks LLP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Negotiation Strategies in Capital Formation Transactions</dc:title>
  <dc:creator>Jie Zhang</dc:creator>
  <cp:lastModifiedBy>Joyce Davis</cp:lastModifiedBy>
  <cp:revision>45</cp:revision>
  <dcterms:created xsi:type="dcterms:W3CDTF">2015-08-12T20:57:16Z</dcterms:created>
  <dcterms:modified xsi:type="dcterms:W3CDTF">2016-03-17T14:01:44Z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0x010100ABC8604334D8B346ACBB65CFEA82E0E7</vt:lpwstr>
  </property>
</Properties>
</file>